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20" r:id="rId3"/>
    <p:sldId id="320" r:id="rId4"/>
    <p:sldId id="314" r:id="rId5"/>
    <p:sldId id="317" r:id="rId6"/>
    <p:sldId id="318" r:id="rId7"/>
    <p:sldId id="319" r:id="rId8"/>
    <p:sldId id="421" r:id="rId9"/>
    <p:sldId id="306" r:id="rId10"/>
    <p:sldId id="308" r:id="rId11"/>
    <p:sldId id="315" r:id="rId12"/>
    <p:sldId id="363" r:id="rId13"/>
    <p:sldId id="324" r:id="rId14"/>
    <p:sldId id="325" r:id="rId15"/>
    <p:sldId id="326" r:id="rId16"/>
    <p:sldId id="259" r:id="rId17"/>
    <p:sldId id="309" r:id="rId18"/>
    <p:sldId id="310" r:id="rId19"/>
    <p:sldId id="260" r:id="rId20"/>
    <p:sldId id="261" r:id="rId21"/>
    <p:sldId id="335" r:id="rId22"/>
    <p:sldId id="337" r:id="rId23"/>
    <p:sldId id="336" r:id="rId24"/>
    <p:sldId id="338" r:id="rId25"/>
    <p:sldId id="339" r:id="rId26"/>
    <p:sldId id="340" r:id="rId27"/>
    <p:sldId id="343" r:id="rId28"/>
    <p:sldId id="341" r:id="rId29"/>
    <p:sldId id="342" r:id="rId30"/>
    <p:sldId id="344" r:id="rId31"/>
    <p:sldId id="345" r:id="rId32"/>
    <p:sldId id="346" r:id="rId33"/>
    <p:sldId id="348" r:id="rId34"/>
    <p:sldId id="347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8" r:id="rId43"/>
    <p:sldId id="356" r:id="rId44"/>
    <p:sldId id="357" r:id="rId45"/>
    <p:sldId id="362" r:id="rId46"/>
    <p:sldId id="359" r:id="rId47"/>
    <p:sldId id="360" r:id="rId48"/>
    <p:sldId id="367" r:id="rId49"/>
    <p:sldId id="361" r:id="rId50"/>
    <p:sldId id="365" r:id="rId51"/>
    <p:sldId id="364" r:id="rId52"/>
    <p:sldId id="366" r:id="rId53"/>
    <p:sldId id="368" r:id="rId54"/>
    <p:sldId id="369" r:id="rId55"/>
    <p:sldId id="380" r:id="rId56"/>
    <p:sldId id="370" r:id="rId57"/>
    <p:sldId id="371" r:id="rId58"/>
    <p:sldId id="372" r:id="rId59"/>
    <p:sldId id="373" r:id="rId60"/>
    <p:sldId id="374" r:id="rId61"/>
    <p:sldId id="375" r:id="rId62"/>
    <p:sldId id="378" r:id="rId63"/>
    <p:sldId id="379" r:id="rId64"/>
    <p:sldId id="376" r:id="rId65"/>
    <p:sldId id="377" r:id="rId66"/>
    <p:sldId id="381" r:id="rId6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4660"/>
  </p:normalViewPr>
  <p:slideViewPr>
    <p:cSldViewPr snapToGrid="0">
      <p:cViewPr varScale="1">
        <p:scale>
          <a:sx n="48" d="100"/>
          <a:sy n="48" d="100"/>
        </p:scale>
        <p:origin x="48" y="8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2CAC-D19B-471F-B5B0-A97070410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E5B5C-001C-42E5-97DF-76B03DB59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9B293-43CD-463B-B767-2A3791AA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1657A-F000-4584-A285-02F21FB2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EE4CE-BD17-4882-BC45-1ED18BC5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20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7AE9-925E-4562-B8CA-5FC71300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B9DE9-AC7D-4658-8DE9-31CB8EB3C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6717E-F239-48C6-9A1D-8F3C123F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AF4E7-F335-491B-8DF7-77A68274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7DCDC-7BEC-4339-A9C5-FC93F26F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533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77C80F-429C-4436-AE9D-379442733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9FE59-0E75-4FFD-A93D-3C6291D84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6C8BB-2512-498F-865F-910053F0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24047-40A5-4E39-9962-36E4688D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718F-E6CF-4F7C-991D-06D38433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16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C6A5C-69C6-4C7A-AFA8-AC89E0DE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EDA96-434E-45BC-80C2-C31671AD7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8CEC9-7124-4D4A-8CB2-DBA20DE3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DD83B-9576-4525-ACD7-6FD92A4F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64D91-1688-4524-8D49-C4C0CCED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48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D54D-CC7F-416C-92CC-26318383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B6B00-50D9-4FAC-87DD-7C9DBF6E5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21AFE-CF6B-4D49-B804-64244B1E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0E452-324A-44E2-9CC9-A0645B24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D0DA8-7738-406B-9DAD-05BDBBE4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24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D426-2B85-4FB3-BFAC-57A46144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34A5F-123D-40D9-9BF0-1B2663C47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C7844-4C96-4E86-9BC5-D4FA52F80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85556-5F41-49E6-9128-0172B3AC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05DBC-5229-45AF-914A-8239A02D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508E7-EF50-4DB4-AD28-0A23ED49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85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130D-422A-4BCA-B486-BB0F40B7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66D5B-0E17-42BA-82F3-4CC67FBC7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6B997-921E-4BBB-BEAD-C2A28F73B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F13E85-1C77-4831-AC31-570544B7E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A10EE-168C-4A0A-8A42-BA87D1C11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1BDC4-ECE8-4D30-A80E-7DEE0CDEF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D6014-25CA-4C7B-B305-2623BA27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6C1817-17D7-4DC0-82B1-151211E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9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33DD-61B1-4773-BDAA-42A2C286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A73BD-9A52-4415-AE99-F33D16AB3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EBE39-C4F3-497D-9E6A-0D092DA0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C74E2-9F79-40AF-B210-00D29A5E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77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C01A5-6C49-4B5B-AE5E-81B599EF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6FE13-08CA-45FE-B791-6424E671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084B2-8FF9-4AE5-95B2-79E6FA50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853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F2C4-6807-4754-A597-EB4D47E4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4E47-8041-486B-88BF-C83E99D6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30A42-88F1-46CB-B502-251E91BFF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1F5E6-D1D0-4726-8037-88F3759BB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3A212-2A70-48E0-8C7B-0B0D9E1D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E3486-C61F-48F1-8A9A-3924D66E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31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63BD-5282-467A-8BE8-92345B2E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BC4281-2368-4885-BE7F-B347F9046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66576-45A4-4016-94AC-820B98FB3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C0095-5969-42B9-AB93-84C449CEF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1F127-FDA3-4176-9724-B62D39880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F4FBB-CF5A-4512-8784-B8019884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31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DBDDF-FD41-4C6F-81DE-847091801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C22E3-4438-4DF6-B86C-B3D601198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B2CE0-A1AE-49B9-A1A7-C991FE690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DE73B-F3EE-452A-BD10-34140A7B837B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50A05-2623-40F1-B63A-8CD14E10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9F7F3-112B-4C19-A05C-2EA5D4684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B2888-163C-4FAA-95A7-9F6862B299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11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9B4EDD-02EC-4FC9-A6A3-53210A297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fr-FR" dirty="0"/>
              <a:t>Part 5 : </a:t>
            </a:r>
            <a:r>
              <a:rPr lang="fr-FR" dirty="0" err="1"/>
              <a:t>Entity</a:t>
            </a:r>
            <a:r>
              <a:rPr lang="fr-FR" dirty="0"/>
              <a:t> to DTO Mapping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13F9F79-4D7F-41C6-A3C8-7FD4AE3C3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JPA … </a:t>
            </a:r>
            <a:r>
              <a:rPr lang="fr-FR" dirty="0" err="1"/>
              <a:t>Entity</a:t>
            </a:r>
            <a:r>
              <a:rPr lang="fr-FR" dirty="0"/>
              <a:t> to DTO, </a:t>
            </a:r>
            <a:r>
              <a:rPr lang="fr-FR" dirty="0" err="1"/>
              <a:t>Orika</a:t>
            </a:r>
            <a:r>
              <a:rPr lang="fr-FR" dirty="0"/>
              <a:t> Mapper, </a:t>
            </a:r>
          </a:p>
          <a:p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DTO to </a:t>
            </a:r>
            <a:r>
              <a:rPr lang="fr-FR" dirty="0" err="1"/>
              <a:t>Entity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D3BD3-EFE5-485B-B6BB-EBEB9BA71037}"/>
              </a:ext>
            </a:extLst>
          </p:cNvPr>
          <p:cNvSpPr txBox="1"/>
          <p:nvPr/>
        </p:nvSpPr>
        <p:spPr>
          <a:xfrm>
            <a:off x="4219126" y="311635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83B39-45FB-4924-9F42-CD159E1F1CF2}"/>
              </a:ext>
            </a:extLst>
          </p:cNvPr>
          <p:cNvSpPr txBox="1"/>
          <p:nvPr/>
        </p:nvSpPr>
        <p:spPr>
          <a:xfrm>
            <a:off x="1702133" y="5257800"/>
            <a:ext cx="7357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This document:</a:t>
            </a:r>
          </a:p>
          <a:p>
            <a:r>
              <a:rPr lang="fr-FR" sz="2400" dirty="0"/>
              <a:t>http://github.com/arnaud-nauwynck/Presentations/java/</a:t>
            </a:r>
            <a:br>
              <a:rPr lang="fr-FR" sz="2400" dirty="0"/>
            </a:br>
            <a:r>
              <a:rPr lang="fr-FR" sz="2400" dirty="0"/>
              <a:t>Architecture-Design-part5-EntityToDTO.pdf</a:t>
            </a:r>
          </a:p>
        </p:txBody>
      </p:sp>
    </p:spTree>
    <p:extLst>
      <p:ext uri="{BB962C8B-B14F-4D97-AF65-F5344CB8AC3E}">
        <p14:creationId xmlns:p14="http://schemas.microsoft.com/office/powerpoint/2010/main" val="151942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59BB-9A21-498A-AACD-EEB7B5AB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7" y="-1524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Copy </a:t>
            </a:r>
            <a:r>
              <a:rPr lang="fr-FR" dirty="0" err="1"/>
              <a:t>Entity</a:t>
            </a:r>
            <a:r>
              <a:rPr lang="fr-FR" dirty="0"/>
              <a:t> data to Transfer </a:t>
            </a:r>
            <a:r>
              <a:rPr lang="fr-FR" dirty="0" err="1"/>
              <a:t>before</a:t>
            </a:r>
            <a:r>
              <a:rPr lang="fr-FR" dirty="0"/>
              <a:t> Commit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3478A-C9F3-4AA3-AB73-65455C0AAF04}"/>
              </a:ext>
            </a:extLst>
          </p:cNvPr>
          <p:cNvCxnSpPr>
            <a:cxnSpLocks/>
          </p:cNvCxnSpPr>
          <p:nvPr/>
        </p:nvCxnSpPr>
        <p:spPr>
          <a:xfrm>
            <a:off x="3829600" y="2016408"/>
            <a:ext cx="0" cy="40267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7ACAA6-72B9-4903-A5D3-BCA53F704847}"/>
              </a:ext>
            </a:extLst>
          </p:cNvPr>
          <p:cNvCxnSpPr>
            <a:cxnSpLocks/>
          </p:cNvCxnSpPr>
          <p:nvPr/>
        </p:nvCxnSpPr>
        <p:spPr>
          <a:xfrm>
            <a:off x="3686165" y="2016408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5A53FB-92C7-4E84-8D4C-1A4DA3AF49C4}"/>
              </a:ext>
            </a:extLst>
          </p:cNvPr>
          <p:cNvSpPr txBox="1"/>
          <p:nvPr/>
        </p:nvSpPr>
        <p:spPr>
          <a:xfrm>
            <a:off x="3398788" y="1599550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10EC2-2992-4EB6-BD9D-64CD390E151B}"/>
              </a:ext>
            </a:extLst>
          </p:cNvPr>
          <p:cNvSpPr txBox="1"/>
          <p:nvPr/>
        </p:nvSpPr>
        <p:spPr>
          <a:xfrm>
            <a:off x="4110271" y="2238775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00313B-D12A-483A-B9F4-3F52B98235A4}"/>
              </a:ext>
            </a:extLst>
          </p:cNvPr>
          <p:cNvSpPr/>
          <p:nvPr/>
        </p:nvSpPr>
        <p:spPr>
          <a:xfrm>
            <a:off x="6795902" y="2006900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383891-74EC-4C55-B26C-EC2DC123E16E}"/>
              </a:ext>
            </a:extLst>
          </p:cNvPr>
          <p:cNvCxnSpPr>
            <a:cxnSpLocks/>
          </p:cNvCxnSpPr>
          <p:nvPr/>
        </p:nvCxnSpPr>
        <p:spPr>
          <a:xfrm>
            <a:off x="4171133" y="2006782"/>
            <a:ext cx="506265" cy="279423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659BF0-877A-46FE-A506-8D6E9B195976}"/>
              </a:ext>
            </a:extLst>
          </p:cNvPr>
          <p:cNvCxnSpPr>
            <a:cxnSpLocks/>
          </p:cNvCxnSpPr>
          <p:nvPr/>
        </p:nvCxnSpPr>
        <p:spPr>
          <a:xfrm flipV="1">
            <a:off x="5808314" y="2384910"/>
            <a:ext cx="871056" cy="1953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3F877E-76FE-45AD-AAB1-6BFF0E26E481}"/>
              </a:ext>
            </a:extLst>
          </p:cNvPr>
          <p:cNvSpPr txBox="1"/>
          <p:nvPr/>
        </p:nvSpPr>
        <p:spPr>
          <a:xfrm>
            <a:off x="7264478" y="1602359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Session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A8F9A98-33C5-4F60-9A28-AEF3CAC4CF69}"/>
              </a:ext>
            </a:extLst>
          </p:cNvPr>
          <p:cNvSpPr/>
          <p:nvPr/>
        </p:nvSpPr>
        <p:spPr>
          <a:xfrm rot="1990769">
            <a:off x="7098924" y="2341156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331094C-4CE8-4E37-BEEC-CA30053138CD}"/>
              </a:ext>
            </a:extLst>
          </p:cNvPr>
          <p:cNvSpPr/>
          <p:nvPr/>
        </p:nvSpPr>
        <p:spPr>
          <a:xfrm rot="5400000">
            <a:off x="8925965" y="1529768"/>
            <a:ext cx="300318" cy="167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FAA4187D-D428-4BD0-B14B-0A0FEE5F78DD}"/>
              </a:ext>
            </a:extLst>
          </p:cNvPr>
          <p:cNvSpPr/>
          <p:nvPr/>
        </p:nvSpPr>
        <p:spPr>
          <a:xfrm>
            <a:off x="10206300" y="1906671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4B16C-1476-43C9-8A3C-BB8CD321AA3D}"/>
              </a:ext>
            </a:extLst>
          </p:cNvPr>
          <p:cNvSpPr txBox="1"/>
          <p:nvPr/>
        </p:nvSpPr>
        <p:spPr>
          <a:xfrm>
            <a:off x="4558616" y="2932261"/>
            <a:ext cx="2859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 = </a:t>
            </a:r>
            <a:r>
              <a:rPr lang="fr-FR" sz="2800" b="1" dirty="0" err="1"/>
              <a:t>repo.findBy</a:t>
            </a:r>
            <a:r>
              <a:rPr lang="fr-FR" sz="2800" b="1" dirty="0"/>
              <a:t>(..)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0CB3FB-A7C9-47CB-BAD3-0A68BC841484}"/>
              </a:ext>
            </a:extLst>
          </p:cNvPr>
          <p:cNvSpPr txBox="1"/>
          <p:nvPr/>
        </p:nvSpPr>
        <p:spPr>
          <a:xfrm>
            <a:off x="673324" y="1846561"/>
            <a:ext cx="1818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Begin transaction</a:t>
            </a:r>
          </a:p>
          <a:p>
            <a:r>
              <a:rPr lang="fr-FR" b="1" dirty="0"/>
              <a:t>@Transactional </a:t>
            </a:r>
          </a:p>
          <a:p>
            <a:r>
              <a:rPr lang="fr-FR" dirty="0" err="1"/>
              <a:t>method</a:t>
            </a:r>
            <a:r>
              <a:rPr lang="fr-FR" dirty="0"/>
              <a:t> () </a:t>
            </a:r>
            <a:r>
              <a:rPr lang="fr-FR" b="1" dirty="0"/>
              <a:t>{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E476C7-8020-40B1-9946-17D34BD3F7BD}"/>
              </a:ext>
            </a:extLst>
          </p:cNvPr>
          <p:cNvSpPr txBox="1"/>
          <p:nvPr/>
        </p:nvSpPr>
        <p:spPr>
          <a:xfrm>
            <a:off x="673323" y="4865083"/>
            <a:ext cx="281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end transaction</a:t>
            </a:r>
          </a:p>
          <a:p>
            <a:r>
              <a:rPr lang="fr-FR" b="1" dirty="0"/>
              <a:t>} // </a:t>
            </a:r>
            <a:r>
              <a:rPr lang="fr-FR" b="1" dirty="0" err="1"/>
              <a:t>implicit</a:t>
            </a:r>
            <a:r>
              <a:rPr lang="fr-FR" b="1" dirty="0"/>
              <a:t> </a:t>
            </a:r>
            <a:r>
              <a:rPr lang="fr-FR" b="1" dirty="0" err="1"/>
              <a:t>try</a:t>
            </a:r>
            <a:r>
              <a:rPr lang="fr-FR" b="1" dirty="0"/>
              <a:t>-catch-</a:t>
            </a:r>
            <a:r>
              <a:rPr lang="fr-FR" b="1" dirty="0" err="1"/>
              <a:t>finally</a:t>
            </a:r>
            <a:endParaRPr lang="fr-F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D5BB89-2B78-4556-86C8-C084D716072F}"/>
              </a:ext>
            </a:extLst>
          </p:cNvPr>
          <p:cNvSpPr txBox="1"/>
          <p:nvPr/>
        </p:nvSpPr>
        <p:spPr>
          <a:xfrm>
            <a:off x="6103598" y="5280581"/>
            <a:ext cx="5802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Entity</a:t>
            </a:r>
            <a:r>
              <a:rPr lang="fr-FR" sz="2400" dirty="0"/>
              <a:t> </a:t>
            </a:r>
            <a:r>
              <a:rPr lang="fr-FR" sz="2400" dirty="0" err="1"/>
              <a:t>lifecycle</a:t>
            </a:r>
            <a:r>
              <a:rPr lang="fr-FR" sz="2400" dirty="0"/>
              <a:t> ends </a:t>
            </a:r>
            <a:r>
              <a:rPr lang="fr-FR" sz="2400" dirty="0" err="1"/>
              <a:t>with</a:t>
            </a:r>
            <a:r>
              <a:rPr lang="fr-FR" sz="2400" dirty="0"/>
              <a:t> XA commit/rollback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AD7B18-42B5-45A5-B580-0C77CEAB7AAD}"/>
              </a:ext>
            </a:extLst>
          </p:cNvPr>
          <p:cNvCxnSpPr/>
          <p:nvPr/>
        </p:nvCxnSpPr>
        <p:spPr>
          <a:xfrm>
            <a:off x="1905788" y="2579391"/>
            <a:ext cx="2161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70DDBB-9C7A-432F-9D26-0B7B34116FB1}"/>
              </a:ext>
            </a:extLst>
          </p:cNvPr>
          <p:cNvSpPr txBox="1"/>
          <p:nvPr/>
        </p:nvSpPr>
        <p:spPr>
          <a:xfrm>
            <a:off x="5690787" y="3446051"/>
            <a:ext cx="44338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Dto</a:t>
            </a:r>
            <a:r>
              <a:rPr lang="fr-FR" sz="2800" b="1" dirty="0"/>
              <a:t> </a:t>
            </a:r>
            <a:r>
              <a:rPr lang="fr-FR" sz="2800" b="1" dirty="0" err="1"/>
              <a:t>res</a:t>
            </a:r>
            <a:r>
              <a:rPr lang="fr-FR" sz="2800" b="1" dirty="0"/>
              <a:t> = new DTO()</a:t>
            </a:r>
          </a:p>
          <a:p>
            <a:r>
              <a:rPr lang="fr-FR" sz="2800" b="1" dirty="0"/>
              <a:t>// copy </a:t>
            </a:r>
            <a:r>
              <a:rPr lang="fr-FR" sz="2800" b="1" dirty="0" err="1"/>
              <a:t>dto</a:t>
            </a:r>
            <a:r>
              <a:rPr lang="fr-FR" sz="2800" b="1" dirty="0"/>
              <a:t>           </a:t>
            </a:r>
            <a:r>
              <a:rPr lang="fr-FR" sz="2800" b="1" dirty="0" err="1"/>
              <a:t>entity</a:t>
            </a:r>
            <a:endParaRPr lang="fr-FR" sz="2800" b="1" dirty="0"/>
          </a:p>
          <a:p>
            <a:r>
              <a:rPr lang="fr-FR" sz="2800" b="1" dirty="0"/>
              <a:t>res.setField1( e.getField1() );</a:t>
            </a:r>
          </a:p>
          <a:p>
            <a:r>
              <a:rPr lang="fr-FR" sz="2800" b="1" dirty="0"/>
              <a:t>return </a:t>
            </a:r>
            <a:r>
              <a:rPr lang="fr-FR" sz="2800" b="1" dirty="0" err="1"/>
              <a:t>res</a:t>
            </a:r>
            <a:r>
              <a:rPr lang="fr-FR" sz="2800" b="1" dirty="0"/>
              <a:t>;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CD2BA0-226F-4EDF-A4C4-BFC457E92697}"/>
              </a:ext>
            </a:extLst>
          </p:cNvPr>
          <p:cNvCxnSpPr>
            <a:cxnSpLocks/>
          </p:cNvCxnSpPr>
          <p:nvPr/>
        </p:nvCxnSpPr>
        <p:spPr>
          <a:xfrm>
            <a:off x="4183617" y="2567256"/>
            <a:ext cx="0" cy="2802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B9BDB-2CE1-4D5A-B602-D65B28D85156}"/>
              </a:ext>
            </a:extLst>
          </p:cNvPr>
          <p:cNvCxnSpPr>
            <a:cxnSpLocks/>
          </p:cNvCxnSpPr>
          <p:nvPr/>
        </p:nvCxnSpPr>
        <p:spPr>
          <a:xfrm flipH="1">
            <a:off x="4183617" y="2593437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5A5EFD6-9754-4D9D-BCAF-DDA39C5669EF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4713453" y="3454383"/>
            <a:ext cx="0" cy="183793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&quot;Not Allowed&quot; Symbol 44">
            <a:extLst>
              <a:ext uri="{FF2B5EF4-FFF2-40B4-BE49-F238E27FC236}">
                <a16:creationId xmlns:a16="http://schemas.microsoft.com/office/drawing/2014/main" id="{E02E7BD6-CA55-4EC4-9D3A-3517A038614C}"/>
              </a:ext>
            </a:extLst>
          </p:cNvPr>
          <p:cNvSpPr/>
          <p:nvPr/>
        </p:nvSpPr>
        <p:spPr>
          <a:xfrm>
            <a:off x="4558616" y="5292313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EE9CF12-AAD7-4DF7-AC3F-181B146AA304}"/>
              </a:ext>
            </a:extLst>
          </p:cNvPr>
          <p:cNvCxnSpPr>
            <a:cxnSpLocks/>
          </p:cNvCxnSpPr>
          <p:nvPr/>
        </p:nvCxnSpPr>
        <p:spPr>
          <a:xfrm flipH="1">
            <a:off x="4166242" y="5365095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A29834-8299-48B4-B852-01D8711A5566}"/>
              </a:ext>
            </a:extLst>
          </p:cNvPr>
          <p:cNvCxnSpPr>
            <a:cxnSpLocks/>
          </p:cNvCxnSpPr>
          <p:nvPr/>
        </p:nvCxnSpPr>
        <p:spPr>
          <a:xfrm flipH="1" flipV="1">
            <a:off x="4482566" y="5262145"/>
            <a:ext cx="1795988" cy="184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67EB7C-EFBF-4EBA-8358-C5A61B0BA04F}"/>
              </a:ext>
            </a:extLst>
          </p:cNvPr>
          <p:cNvSpPr txBox="1"/>
          <p:nvPr/>
        </p:nvSpPr>
        <p:spPr>
          <a:xfrm>
            <a:off x="6103598" y="5732465"/>
            <a:ext cx="5629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have no </a:t>
            </a:r>
            <a:r>
              <a:rPr lang="fr-FR" sz="2400" dirty="0" err="1"/>
              <a:t>lifecycle</a:t>
            </a:r>
            <a:r>
              <a:rPr lang="fr-FR" sz="2400" dirty="0"/>
              <a:t> ends (</a:t>
            </a:r>
            <a:r>
              <a:rPr lang="fr-FR" sz="2400" dirty="0" err="1"/>
              <a:t>only</a:t>
            </a:r>
            <a:r>
              <a:rPr lang="fr-FR" sz="2400" dirty="0"/>
              <a:t> GC to free)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EC760F-1AB9-49CD-A112-54E66F3DDFEA}"/>
              </a:ext>
            </a:extLst>
          </p:cNvPr>
          <p:cNvCxnSpPr>
            <a:cxnSpLocks/>
          </p:cNvCxnSpPr>
          <p:nvPr/>
        </p:nvCxnSpPr>
        <p:spPr>
          <a:xfrm>
            <a:off x="5496643" y="4076207"/>
            <a:ext cx="0" cy="201653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C9216952-65C6-4F25-A481-BF32C9688CF0}"/>
              </a:ext>
            </a:extLst>
          </p:cNvPr>
          <p:cNvSpPr/>
          <p:nvPr/>
        </p:nvSpPr>
        <p:spPr>
          <a:xfrm>
            <a:off x="5352323" y="4953886"/>
            <a:ext cx="310282" cy="67685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6A101871-0E79-4026-AE40-5EE473D36CA2}"/>
              </a:ext>
            </a:extLst>
          </p:cNvPr>
          <p:cNvSpPr/>
          <p:nvPr/>
        </p:nvSpPr>
        <p:spPr>
          <a:xfrm rot="5400000">
            <a:off x="7741678" y="3840313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90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5D6C-07A8-4904-92A1-98140FB5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8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2 Rules :  a/ use </a:t>
            </a:r>
            <a:r>
              <a:rPr lang="fr-FR" dirty="0" err="1"/>
              <a:t>DTOs</a:t>
            </a:r>
            <a:r>
              <a:rPr lang="fr-FR" dirty="0"/>
              <a:t> != </a:t>
            </a:r>
            <a:r>
              <a:rPr lang="fr-FR" dirty="0" err="1"/>
              <a:t>Entities</a:t>
            </a:r>
            <a:br>
              <a:rPr lang="fr-FR" dirty="0"/>
            </a:br>
            <a:r>
              <a:rPr lang="fr-FR" dirty="0"/>
              <a:t>  b/ use </a:t>
            </a:r>
            <a:r>
              <a:rPr lang="fr-FR" dirty="0" err="1"/>
              <a:t>RestController</a:t>
            </a:r>
            <a:r>
              <a:rPr lang="fr-FR" dirty="0"/>
              <a:t> != (</a:t>
            </a:r>
            <a:r>
              <a:rPr lang="fr-FR" dirty="0" err="1"/>
              <a:t>Transactional</a:t>
            </a:r>
            <a:r>
              <a:rPr lang="fr-FR" dirty="0"/>
              <a:t>) Service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755626-136A-4C72-A2F9-62D8C6F762B7}"/>
              </a:ext>
            </a:extLst>
          </p:cNvPr>
          <p:cNvCxnSpPr>
            <a:cxnSpLocks/>
          </p:cNvCxnSpPr>
          <p:nvPr/>
        </p:nvCxnSpPr>
        <p:spPr>
          <a:xfrm>
            <a:off x="3233252" y="1992326"/>
            <a:ext cx="0" cy="4215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57AC5-DF34-4890-9768-BACC500FF41D}"/>
              </a:ext>
            </a:extLst>
          </p:cNvPr>
          <p:cNvCxnSpPr>
            <a:cxnSpLocks/>
          </p:cNvCxnSpPr>
          <p:nvPr/>
        </p:nvCxnSpPr>
        <p:spPr>
          <a:xfrm>
            <a:off x="3089817" y="1992326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D51B2B-6129-4054-9DD0-EAC59FF0FCED}"/>
              </a:ext>
            </a:extLst>
          </p:cNvPr>
          <p:cNvSpPr txBox="1"/>
          <p:nvPr/>
        </p:nvSpPr>
        <p:spPr>
          <a:xfrm>
            <a:off x="2802440" y="1575468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0C2FF1-7033-4791-9963-BD54EAB77B30}"/>
              </a:ext>
            </a:extLst>
          </p:cNvPr>
          <p:cNvCxnSpPr>
            <a:cxnSpLocks/>
          </p:cNvCxnSpPr>
          <p:nvPr/>
        </p:nvCxnSpPr>
        <p:spPr>
          <a:xfrm>
            <a:off x="6211200" y="3376018"/>
            <a:ext cx="0" cy="13430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57E68-FF50-49B8-9848-943531D2F12A}"/>
              </a:ext>
            </a:extLst>
          </p:cNvPr>
          <p:cNvCxnSpPr>
            <a:cxnSpLocks/>
          </p:cNvCxnSpPr>
          <p:nvPr/>
        </p:nvCxnSpPr>
        <p:spPr>
          <a:xfrm flipH="1">
            <a:off x="6191720" y="3391459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707C6E-E549-46CC-9B3C-B9EB73595AD0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741036" y="3801717"/>
            <a:ext cx="0" cy="84455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594138DB-6E2B-436B-813F-ED7969113698}"/>
              </a:ext>
            </a:extLst>
          </p:cNvPr>
          <p:cNvSpPr/>
          <p:nvPr/>
        </p:nvSpPr>
        <p:spPr>
          <a:xfrm>
            <a:off x="6586199" y="4646269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77CA04-F6BB-4994-8766-67D44DCD84B5}"/>
              </a:ext>
            </a:extLst>
          </p:cNvPr>
          <p:cNvCxnSpPr>
            <a:cxnSpLocks/>
          </p:cNvCxnSpPr>
          <p:nvPr/>
        </p:nvCxnSpPr>
        <p:spPr>
          <a:xfrm flipH="1">
            <a:off x="6193825" y="4719051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B638D8-E5FF-49F7-9069-2A8ABB6F75D9}"/>
              </a:ext>
            </a:extLst>
          </p:cNvPr>
          <p:cNvCxnSpPr>
            <a:cxnSpLocks/>
          </p:cNvCxnSpPr>
          <p:nvPr/>
        </p:nvCxnSpPr>
        <p:spPr>
          <a:xfrm flipH="1" flipV="1">
            <a:off x="6510149" y="4616101"/>
            <a:ext cx="1795988" cy="184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2981C8-9938-448D-92B4-9EFA47A3C8F9}"/>
              </a:ext>
            </a:extLst>
          </p:cNvPr>
          <p:cNvCxnSpPr>
            <a:cxnSpLocks/>
          </p:cNvCxnSpPr>
          <p:nvPr/>
        </p:nvCxnSpPr>
        <p:spPr>
          <a:xfrm flipH="1">
            <a:off x="7524226" y="4165485"/>
            <a:ext cx="10821" cy="12812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FC3A57D-8011-43E8-9A7F-8B3E8D236075}"/>
              </a:ext>
            </a:extLst>
          </p:cNvPr>
          <p:cNvSpPr/>
          <p:nvPr/>
        </p:nvSpPr>
        <p:spPr>
          <a:xfrm>
            <a:off x="7379906" y="4307842"/>
            <a:ext cx="310282" cy="67685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FC04D0-FEAA-40EE-A251-13E15D4FB810}"/>
              </a:ext>
            </a:extLst>
          </p:cNvPr>
          <p:cNvSpPr txBox="1"/>
          <p:nvPr/>
        </p:nvSpPr>
        <p:spPr>
          <a:xfrm>
            <a:off x="6153444" y="2991349"/>
            <a:ext cx="2944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@Transactional  @Service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84AA7A-FFDA-4090-A631-58660C7CFCEA}"/>
              </a:ext>
            </a:extLst>
          </p:cNvPr>
          <p:cNvCxnSpPr>
            <a:cxnSpLocks/>
          </p:cNvCxnSpPr>
          <p:nvPr/>
        </p:nvCxnSpPr>
        <p:spPr>
          <a:xfrm>
            <a:off x="4647922" y="2349445"/>
            <a:ext cx="0" cy="32959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5383A2-94DB-407B-9DD1-5304A63519EC}"/>
              </a:ext>
            </a:extLst>
          </p:cNvPr>
          <p:cNvSpPr txBox="1"/>
          <p:nvPr/>
        </p:nvSpPr>
        <p:spPr>
          <a:xfrm>
            <a:off x="3976160" y="1876816"/>
            <a:ext cx="4045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@RestController @RequestMapping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24667B-D3FB-4973-8057-6521C8019A0F}"/>
              </a:ext>
            </a:extLst>
          </p:cNvPr>
          <p:cNvCxnSpPr>
            <a:cxnSpLocks/>
          </p:cNvCxnSpPr>
          <p:nvPr/>
        </p:nvCxnSpPr>
        <p:spPr>
          <a:xfrm>
            <a:off x="4647922" y="2349445"/>
            <a:ext cx="0" cy="3564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47F8AA-D791-4C0E-B028-344DD84091DD}"/>
              </a:ext>
            </a:extLst>
          </p:cNvPr>
          <p:cNvSpPr txBox="1"/>
          <p:nvPr/>
        </p:nvSpPr>
        <p:spPr>
          <a:xfrm>
            <a:off x="4633919" y="2257204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4CA174-D55C-445F-9BB4-62FA8D92284E}"/>
              </a:ext>
            </a:extLst>
          </p:cNvPr>
          <p:cNvSpPr txBox="1"/>
          <p:nvPr/>
        </p:nvSpPr>
        <p:spPr>
          <a:xfrm>
            <a:off x="6202203" y="3326420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321CC6-4963-4CDC-BD63-232D03219701}"/>
              </a:ext>
            </a:extLst>
          </p:cNvPr>
          <p:cNvSpPr txBox="1"/>
          <p:nvPr/>
        </p:nvSpPr>
        <p:spPr>
          <a:xfrm>
            <a:off x="6221424" y="4342915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2AC947-6D97-4208-B8EA-D26CEA504FA7}"/>
              </a:ext>
            </a:extLst>
          </p:cNvPr>
          <p:cNvSpPr txBox="1"/>
          <p:nvPr/>
        </p:nvSpPr>
        <p:spPr>
          <a:xfrm>
            <a:off x="4679277" y="5580084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B0B71E-5EF8-40A8-B66D-C2F7CC40550D}"/>
              </a:ext>
            </a:extLst>
          </p:cNvPr>
          <p:cNvCxnSpPr>
            <a:cxnSpLocks/>
          </p:cNvCxnSpPr>
          <p:nvPr/>
        </p:nvCxnSpPr>
        <p:spPr>
          <a:xfrm flipV="1">
            <a:off x="4785675" y="3376018"/>
            <a:ext cx="1276917" cy="3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5FD597-934F-4FD2-9030-B9421172F679}"/>
              </a:ext>
            </a:extLst>
          </p:cNvPr>
          <p:cNvCxnSpPr>
            <a:cxnSpLocks/>
          </p:cNvCxnSpPr>
          <p:nvPr/>
        </p:nvCxnSpPr>
        <p:spPr>
          <a:xfrm flipH="1">
            <a:off x="4843557" y="4719051"/>
            <a:ext cx="1252443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62E3A8-5F00-4092-9644-ED669C5B72E3}"/>
              </a:ext>
            </a:extLst>
          </p:cNvPr>
          <p:cNvCxnSpPr>
            <a:cxnSpLocks/>
          </p:cNvCxnSpPr>
          <p:nvPr/>
        </p:nvCxnSpPr>
        <p:spPr>
          <a:xfrm flipV="1">
            <a:off x="3358757" y="2356175"/>
            <a:ext cx="1234806" cy="548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9E1F8FD-89E5-4811-B45C-8BB4322AA368}"/>
              </a:ext>
            </a:extLst>
          </p:cNvPr>
          <p:cNvSpPr txBox="1"/>
          <p:nvPr/>
        </p:nvSpPr>
        <p:spPr>
          <a:xfrm>
            <a:off x="6463440" y="3511550"/>
            <a:ext cx="8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entities</a:t>
            </a:r>
            <a:endParaRPr lang="fr-F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0959DC-9E86-42CA-9F1D-E2FBAEA41F5B}"/>
              </a:ext>
            </a:extLst>
          </p:cNvPr>
          <p:cNvSpPr txBox="1"/>
          <p:nvPr/>
        </p:nvSpPr>
        <p:spPr>
          <a:xfrm>
            <a:off x="7581430" y="4956959"/>
            <a:ext cx="59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dtos</a:t>
            </a:r>
            <a:endParaRPr lang="fr-F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8BC6DF-AD47-45C3-9E8C-93662DD7C3C1}"/>
              </a:ext>
            </a:extLst>
          </p:cNvPr>
          <p:cNvSpPr txBox="1"/>
          <p:nvPr/>
        </p:nvSpPr>
        <p:spPr>
          <a:xfrm>
            <a:off x="4843557" y="2511247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input checks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FCB1B6-DC1B-4588-A945-30A39DD31042}"/>
              </a:ext>
            </a:extLst>
          </p:cNvPr>
          <p:cNvSpPr txBox="1"/>
          <p:nvPr/>
        </p:nvSpPr>
        <p:spPr>
          <a:xfrm>
            <a:off x="4843557" y="5269604"/>
            <a:ext cx="177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output </a:t>
            </a:r>
            <a:r>
              <a:rPr lang="fr-FR" dirty="0" err="1"/>
              <a:t>result</a:t>
            </a:r>
            <a:endParaRPr lang="fr-FR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9D3C4B1-4DC9-409B-949A-807F27779509}"/>
              </a:ext>
            </a:extLst>
          </p:cNvPr>
          <p:cNvCxnSpPr>
            <a:cxnSpLocks/>
          </p:cNvCxnSpPr>
          <p:nvPr/>
        </p:nvCxnSpPr>
        <p:spPr>
          <a:xfrm flipH="1">
            <a:off x="3358757" y="5924999"/>
            <a:ext cx="1252443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6AAE368-57C3-4427-8C03-D94060EAAA5F}"/>
              </a:ext>
            </a:extLst>
          </p:cNvPr>
          <p:cNvSpPr txBox="1"/>
          <p:nvPr/>
        </p:nvSpPr>
        <p:spPr>
          <a:xfrm>
            <a:off x="7612187" y="3419237"/>
            <a:ext cx="377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JPA </a:t>
            </a:r>
            <a:r>
              <a:rPr lang="fr-FR" dirty="0" err="1"/>
              <a:t>queries</a:t>
            </a:r>
            <a:r>
              <a:rPr lang="fr-FR" dirty="0"/>
              <a:t> (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) /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dto</a:t>
            </a:r>
            <a:endParaRPr lang="fr-FR" dirty="0"/>
          </a:p>
          <a:p>
            <a:r>
              <a:rPr lang="fr-FR" dirty="0" err="1"/>
              <a:t>Functional</a:t>
            </a:r>
            <a:r>
              <a:rPr lang="fr-FR" dirty="0"/>
              <a:t> code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A4AD11-B978-490C-9445-20805A4122FA}"/>
              </a:ext>
            </a:extLst>
          </p:cNvPr>
          <p:cNvSpPr txBox="1"/>
          <p:nvPr/>
        </p:nvSpPr>
        <p:spPr>
          <a:xfrm>
            <a:off x="7667153" y="4165485"/>
            <a:ext cx="134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to </a:t>
            </a:r>
            <a:r>
              <a:rPr lang="fr-FR" dirty="0" err="1"/>
              <a:t>dto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3112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5F37-352C-4223-8C9D-EE20CE5E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works</a:t>
            </a:r>
            <a:r>
              <a:rPr lang="fr-FR" dirty="0"/>
              <a:t>?? (in « normal » cases)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DB465591-F006-4E06-A7DF-996D2ACE214F}"/>
              </a:ext>
            </a:extLst>
          </p:cNvPr>
          <p:cNvSpPr/>
          <p:nvPr/>
        </p:nvSpPr>
        <p:spPr>
          <a:xfrm>
            <a:off x="602145" y="4268073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F7E17E-89EB-487F-A4CB-2DFC776D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" y="2019758"/>
            <a:ext cx="11920870" cy="62101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4D8CBA-D6DB-470A-8414-36829663BBB1}"/>
              </a:ext>
            </a:extLst>
          </p:cNvPr>
          <p:cNvSpPr/>
          <p:nvPr/>
        </p:nvSpPr>
        <p:spPr>
          <a:xfrm>
            <a:off x="30645" y="2160589"/>
            <a:ext cx="1143000" cy="3393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FCC1D-81FB-41B4-8399-5AC939E0BC9B}"/>
              </a:ext>
            </a:extLst>
          </p:cNvPr>
          <p:cNvSpPr txBox="1"/>
          <p:nvPr/>
        </p:nvSpPr>
        <p:spPr>
          <a:xfrm>
            <a:off x="1584251" y="4324262"/>
            <a:ext cx="94044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Bad default value in </a:t>
            </a:r>
            <a:r>
              <a:rPr lang="fr-FR" sz="2800" dirty="0" err="1"/>
              <a:t>springboot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To </a:t>
            </a:r>
            <a:r>
              <a:rPr lang="fr-FR" sz="2800" dirty="0" err="1"/>
              <a:t>please</a:t>
            </a:r>
            <a:r>
              <a:rPr lang="fr-FR" sz="2800" dirty="0"/>
              <a:t> </a:t>
            </a:r>
            <a:r>
              <a:rPr lang="fr-FR" sz="2800" dirty="0" err="1"/>
              <a:t>newbies</a:t>
            </a:r>
            <a:r>
              <a:rPr lang="fr-FR" sz="2800" dirty="0"/>
              <a:t> </a:t>
            </a:r>
            <a:r>
              <a:rPr lang="fr-FR" sz="2800" dirty="0" err="1"/>
              <a:t>trying</a:t>
            </a:r>
            <a:r>
              <a:rPr lang="fr-FR" sz="2800" dirty="0"/>
              <a:t> JPA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left</a:t>
            </a:r>
            <a:r>
              <a:rPr lang="fr-FR" sz="2800" dirty="0"/>
              <a:t> hands</a:t>
            </a:r>
          </a:p>
          <a:p>
            <a:r>
              <a:rPr lang="fr-FR" sz="2800" dirty="0" err="1"/>
              <a:t>Springboot</a:t>
            </a:r>
            <a:r>
              <a:rPr lang="fr-FR" sz="2800" dirty="0"/>
              <a:t> </a:t>
            </a:r>
            <a:r>
              <a:rPr lang="fr-FR" sz="2800" dirty="0" err="1"/>
              <a:t>explicitly</a:t>
            </a:r>
            <a:r>
              <a:rPr lang="fr-FR" sz="2800" dirty="0"/>
              <a:t> WARN to change </a:t>
            </a:r>
            <a:r>
              <a:rPr lang="fr-FR" sz="2800" dirty="0" err="1"/>
              <a:t>it</a:t>
            </a:r>
            <a:r>
              <a:rPr lang="fr-FR" sz="2800" dirty="0"/>
              <a:t> </a:t>
            </a:r>
          </a:p>
          <a:p>
            <a:r>
              <a:rPr lang="fr-FR" sz="2800" dirty="0"/>
              <a:t>Do not </a:t>
            </a:r>
            <a:r>
              <a:rPr lang="fr-FR" sz="2800" dirty="0" err="1"/>
              <a:t>simply</a:t>
            </a:r>
            <a:r>
              <a:rPr lang="fr-FR" sz="2800" dirty="0"/>
              <a:t> </a:t>
            </a:r>
            <a:r>
              <a:rPr lang="fr-FR" sz="2800" dirty="0" err="1"/>
              <a:t>remove</a:t>
            </a:r>
            <a:r>
              <a:rPr lang="fr-FR" sz="2800" dirty="0"/>
              <a:t> the </a:t>
            </a:r>
            <a:r>
              <a:rPr lang="fr-FR" sz="2800" dirty="0" err="1"/>
              <a:t>warn</a:t>
            </a:r>
            <a:r>
              <a:rPr lang="fr-FR" sz="2800" dirty="0"/>
              <a:t> !!!   Code </a:t>
            </a:r>
            <a:r>
              <a:rPr lang="fr-FR" sz="2800" dirty="0" err="1"/>
              <a:t>is</a:t>
            </a:r>
            <a:r>
              <a:rPr lang="fr-FR" sz="2800" dirty="0"/>
              <a:t> buggy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FEA661-D954-45A4-BB28-849F0DFEC26E}"/>
              </a:ext>
            </a:extLst>
          </p:cNvPr>
          <p:cNvSpPr/>
          <p:nvPr/>
        </p:nvSpPr>
        <p:spPr>
          <a:xfrm>
            <a:off x="6095999" y="2160589"/>
            <a:ext cx="4478079" cy="3393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AF41AA-51B0-4C5C-8D53-88EBAA3C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5" y="2974961"/>
            <a:ext cx="12053257" cy="3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3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A719C-0C9C-4A5F-BC9D-99175AE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Controller Method Pattern</a:t>
            </a:r>
            <a:br>
              <a:rPr lang="fr-FR" dirty="0"/>
            </a:br>
            <a:r>
              <a:rPr lang="fr-FR" dirty="0"/>
              <a:t>{ </a:t>
            </a:r>
            <a:r>
              <a:rPr lang="fr-FR" dirty="0" err="1"/>
              <a:t>unmarshal</a:t>
            </a:r>
            <a:r>
              <a:rPr lang="fr-FR" dirty="0"/>
              <a:t> / </a:t>
            </a:r>
            <a:r>
              <a:rPr lang="fr-FR" dirty="0" err="1"/>
              <a:t>delegate</a:t>
            </a:r>
            <a:r>
              <a:rPr lang="fr-FR" dirty="0"/>
              <a:t> / </a:t>
            </a:r>
            <a:r>
              <a:rPr lang="fr-FR" dirty="0" err="1"/>
              <a:t>marshall</a:t>
            </a:r>
            <a:r>
              <a:rPr lang="fr-FR" dirty="0"/>
              <a:t>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E8CF1-BEF6-4473-B393-EDCD39E0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271"/>
            <a:ext cx="12192000" cy="46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26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37C210-56B2-4013-9AD7-A0BF868951B3}"/>
              </a:ext>
            </a:extLst>
          </p:cNvPr>
          <p:cNvSpPr txBox="1">
            <a:spLocks/>
          </p:cNvSpPr>
          <p:nvPr/>
        </p:nvSpPr>
        <p:spPr>
          <a:xfrm>
            <a:off x="838200" y="-5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« solid » principles</a:t>
            </a:r>
            <a:endParaRPr lang="fr-FR" dirty="0"/>
          </a:p>
        </p:txBody>
      </p:sp>
      <p:pic>
        <p:nvPicPr>
          <p:cNvPr id="5" name="Picture 2" descr="Solid Principles Image">
            <a:extLst>
              <a:ext uri="{FF2B5EF4-FFF2-40B4-BE49-F238E27FC236}">
                <a16:creationId xmlns:a16="http://schemas.microsoft.com/office/drawing/2014/main" id="{722D4078-22F9-4786-8479-C82E3B2F4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87" y="1295399"/>
            <a:ext cx="7865165" cy="52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4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6698-ADFC-4079-92D2-752E8B48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SOLID  </a:t>
            </a:r>
            <a:r>
              <a:rPr lang="fr-FR" dirty="0" err="1"/>
              <a:t>RestController</a:t>
            </a:r>
            <a:r>
              <a:rPr lang="fr-FR" dirty="0"/>
              <a:t>   ….  S = Single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EFEA9-0113-409E-B3E3-3119D0583D20}"/>
              </a:ext>
            </a:extLst>
          </p:cNvPr>
          <p:cNvSpPr txBox="1"/>
          <p:nvPr/>
        </p:nvSpPr>
        <p:spPr>
          <a:xfrm>
            <a:off x="675861" y="2405271"/>
            <a:ext cx="1105668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 </a:t>
            </a:r>
            <a:r>
              <a:rPr lang="fr-FR" sz="2800" dirty="0" err="1"/>
              <a:t>RestController</a:t>
            </a:r>
            <a:r>
              <a:rPr lang="fr-FR" sz="2800" dirty="0"/>
              <a:t>  </a:t>
            </a:r>
            <a:r>
              <a:rPr lang="fr-FR" sz="2800" dirty="0" err="1"/>
              <a:t>does</a:t>
            </a:r>
            <a:r>
              <a:rPr lang="fr-FR" sz="2800" dirty="0"/>
              <a:t> </a:t>
            </a:r>
            <a:r>
              <a:rPr lang="fr-FR" sz="2800" dirty="0" err="1"/>
              <a:t>only</a:t>
            </a:r>
            <a:r>
              <a:rPr lang="fr-FR" sz="2800" dirty="0"/>
              <a:t> 1 </a:t>
            </a:r>
            <a:r>
              <a:rPr lang="fr-FR" sz="2800" dirty="0" err="1"/>
              <a:t>thing</a:t>
            </a:r>
            <a:r>
              <a:rPr lang="fr-FR" sz="2800" dirty="0"/>
              <a:t> : </a:t>
            </a:r>
          </a:p>
          <a:p>
            <a:endParaRPr lang="fr-FR" sz="2800" dirty="0"/>
          </a:p>
          <a:p>
            <a:r>
              <a:rPr lang="fr-FR" sz="4000" b="1" dirty="0" err="1"/>
              <a:t>controls</a:t>
            </a:r>
            <a:r>
              <a:rPr lang="fr-FR" sz="4000" b="1" dirty="0"/>
              <a:t> (</a:t>
            </a:r>
            <a:r>
              <a:rPr lang="fr-FR" sz="4000" b="1" dirty="0" err="1"/>
              <a:t>maps</a:t>
            </a:r>
            <a:r>
              <a:rPr lang="fr-FR" sz="4000" b="1" dirty="0"/>
              <a:t>) http </a:t>
            </a:r>
            <a:r>
              <a:rPr lang="fr-FR" sz="4000" b="1" dirty="0" err="1"/>
              <a:t>Rest</a:t>
            </a:r>
            <a:r>
              <a:rPr lang="fr-FR" sz="4000" b="1" dirty="0"/>
              <a:t> </a:t>
            </a:r>
            <a:r>
              <a:rPr lang="fr-FR" sz="4000" b="1" dirty="0" err="1"/>
              <a:t>requests</a:t>
            </a:r>
            <a:r>
              <a:rPr lang="fr-FR" sz="4000" b="1" dirty="0"/>
              <a:t> to Java </a:t>
            </a:r>
            <a:r>
              <a:rPr lang="fr-FR" sz="4000" b="1" dirty="0" err="1"/>
              <a:t>methods</a:t>
            </a:r>
            <a:endParaRPr lang="fr-FR" sz="4000" b="1" dirty="0"/>
          </a:p>
          <a:p>
            <a:endParaRPr lang="fr-FR" sz="2800" dirty="0"/>
          </a:p>
          <a:p>
            <a:r>
              <a:rPr lang="fr-FR" sz="2800" dirty="0"/>
              <a:t>… </a:t>
            </a:r>
            <a:r>
              <a:rPr lang="fr-FR" sz="2800" dirty="0" err="1"/>
              <a:t>delegate</a:t>
            </a:r>
            <a:r>
              <a:rPr lang="fr-FR" sz="2800" dirty="0"/>
              <a:t> all </a:t>
            </a:r>
            <a:r>
              <a:rPr lang="fr-FR" sz="2800" dirty="0" err="1"/>
              <a:t>others</a:t>
            </a:r>
            <a:r>
              <a:rPr lang="fr-FR" sz="2800" dirty="0"/>
              <a:t> </a:t>
            </a:r>
            <a:r>
              <a:rPr lang="fr-FR" sz="2800" dirty="0" err="1"/>
              <a:t>things</a:t>
            </a:r>
            <a:r>
              <a:rPr lang="fr-FR" sz="2800" dirty="0"/>
              <a:t> to </a:t>
            </a:r>
            <a:r>
              <a:rPr lang="fr-FR" sz="2800" dirty="0" err="1"/>
              <a:t>injected</a:t>
            </a:r>
            <a:r>
              <a:rPr lang="fr-FR" sz="2800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2888036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353999-F4DA-4FA6-BC25-A351AA5F7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26" y="1690688"/>
            <a:ext cx="6418074" cy="504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27" y="980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</a:t>
            </a:r>
            <a:r>
              <a:rPr lang="fr-FR" dirty="0" err="1"/>
              <a:t>Rest</a:t>
            </a:r>
            <a:r>
              <a:rPr lang="fr-FR" dirty="0"/>
              <a:t>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FF782-EBBD-4A60-B334-E3FD4A89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3" y="1335369"/>
            <a:ext cx="5927262" cy="46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4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E64FC-6BB6-43A6-916B-EA0D36D7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</a:t>
            </a:r>
            <a:r>
              <a:rPr lang="fr-FR" dirty="0" err="1"/>
              <a:t>Transactional</a:t>
            </a:r>
            <a:r>
              <a:rPr lang="fr-FR" dirty="0"/>
              <a:t> Service (1/2)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FE0C78-CB8F-4BEE-A08F-F8B46E0C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05" y="2021890"/>
            <a:ext cx="6044295" cy="4195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759478-FEAA-4BC4-86B4-2BCAC0E4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3" y="1620639"/>
            <a:ext cx="5621867" cy="46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344D-9AC7-4AD2-98A7-E8DE1427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Service (2/2) </a:t>
            </a:r>
            <a:br>
              <a:rPr lang="fr-FR" dirty="0"/>
            </a:br>
            <a:r>
              <a:rPr lang="fr-FR" dirty="0"/>
              <a:t>entity2Dto / dto2Entity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965BB-D685-40D6-9C9D-3CACD36E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14" y="1879176"/>
            <a:ext cx="8456491" cy="45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18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entity2Dto / dto2Entity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generic</a:t>
            </a:r>
            <a:r>
              <a:rPr lang="fr-FR" dirty="0"/>
              <a:t> signature and « .class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36833-9182-4743-BC5A-15817146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04" y="2338592"/>
            <a:ext cx="8618224" cy="31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27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D578-9C44-497C-AD22-0B66F3F7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717" y="2629860"/>
            <a:ext cx="10515600" cy="1825182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Exposing</a:t>
            </a:r>
            <a:r>
              <a:rPr lang="fr-FR" dirty="0"/>
              <a:t> DTO + API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Entity</a:t>
            </a:r>
            <a:br>
              <a:rPr lang="fr-FR" dirty="0"/>
            </a:br>
            <a:br>
              <a:rPr lang="fr-FR" dirty="0"/>
            </a:br>
            <a:r>
              <a:rPr lang="fr-FR" dirty="0"/>
              <a:t>Mapping … entity2Dto  /  dto2Entity</a:t>
            </a:r>
          </a:p>
        </p:txBody>
      </p:sp>
    </p:spTree>
    <p:extLst>
      <p:ext uri="{BB962C8B-B14F-4D97-AF65-F5344CB8AC3E}">
        <p14:creationId xmlns:p14="http://schemas.microsoft.com/office/powerpoint/2010/main" val="312704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Orika</a:t>
            </a:r>
            <a:r>
              <a:rPr lang="fr-FR" dirty="0"/>
              <a:t> </a:t>
            </a:r>
            <a:r>
              <a:rPr lang="fr-FR" dirty="0" err="1"/>
              <a:t>MapperFacade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18332-822E-4DD2-8631-BD6E80B0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35" y="1595074"/>
            <a:ext cx="10631909" cy="50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5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6848-52EE-4D2D-90B4-7D22900F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8943F-9108-45DD-A026-DF04E6FA4E19}"/>
              </a:ext>
            </a:extLst>
          </p:cNvPr>
          <p:cNvSpPr txBox="1"/>
          <p:nvPr/>
        </p:nvSpPr>
        <p:spPr>
          <a:xfrm>
            <a:off x="3425013" y="1899760"/>
            <a:ext cx="60951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ma.glasnost.orika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orika-core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orika.version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25951-628D-48CD-9616-DBF96A264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41" y="4775894"/>
            <a:ext cx="6195237" cy="1542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90E3A5-4262-4821-B29D-B8F1CE2E07AE}"/>
              </a:ext>
            </a:extLst>
          </p:cNvPr>
          <p:cNvSpPr txBox="1"/>
          <p:nvPr/>
        </p:nvSpPr>
        <p:spPr>
          <a:xfrm>
            <a:off x="4954772" y="4252674"/>
            <a:ext cx="7186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https://search.maven.org/search?q=orika-core</a:t>
            </a:r>
          </a:p>
        </p:txBody>
      </p:sp>
    </p:spTree>
    <p:extLst>
      <p:ext uri="{BB962C8B-B14F-4D97-AF65-F5344CB8AC3E}">
        <p14:creationId xmlns:p14="http://schemas.microsoft.com/office/powerpoint/2010/main" val="187410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2D1C-E2BC-4DCA-8EA0-D007E89C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6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https://github.com/orika-mapper/orika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652F0-0F58-4092-8DA5-1ADA2503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76" y="1542875"/>
            <a:ext cx="7761769" cy="50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27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B84E-4F58-4C74-8EE0-AF4E5714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http://orika-mapper.github.io/orika-docs/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E4C2-DF87-454F-9615-912E0566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709" y="1259958"/>
            <a:ext cx="5686383" cy="5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7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C20-088D-4E34-B5B6-1E462283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Orika</a:t>
            </a:r>
            <a:r>
              <a:rPr lang="fr-FR" dirty="0"/>
              <a:t> Intro … </a:t>
            </a:r>
            <a:r>
              <a:rPr lang="fr-FR" dirty="0" err="1"/>
              <a:t>customizing</a:t>
            </a:r>
            <a:r>
              <a:rPr lang="fr-FR" dirty="0"/>
              <a:t> Class Mapper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1EE15-88AA-4780-806F-7A00DA56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3" y="1552197"/>
            <a:ext cx="9943214" cy="2308732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E5F2BC1-4AB8-49E9-99B4-A543BB87D5A4}"/>
              </a:ext>
            </a:extLst>
          </p:cNvPr>
          <p:cNvSpPr/>
          <p:nvPr/>
        </p:nvSpPr>
        <p:spPr>
          <a:xfrm>
            <a:off x="7044070" y="2411509"/>
            <a:ext cx="3471530" cy="962382"/>
          </a:xfrm>
          <a:prstGeom prst="wedgeEllipseCallout">
            <a:avLst>
              <a:gd name="adj1" fmla="val -68744"/>
              <a:gd name="adj2" fmla="val -239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A99D-ED58-4058-9FD7-E995AED2AC78}"/>
              </a:ext>
            </a:extLst>
          </p:cNvPr>
          <p:cNvSpPr txBox="1"/>
          <p:nvPr/>
        </p:nvSpPr>
        <p:spPr>
          <a:xfrm>
            <a:off x="7432139" y="2450561"/>
            <a:ext cx="2810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Override</a:t>
            </a:r>
            <a:r>
              <a:rPr lang="fr-FR" dirty="0"/>
              <a:t> custom </a:t>
            </a:r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Mapping</a:t>
            </a:r>
          </a:p>
          <a:p>
            <a:r>
              <a:rPr lang="fr-FR" dirty="0"/>
              <a:t>= </a:t>
            </a:r>
            <a:r>
              <a:rPr lang="fr-FR" dirty="0" err="1"/>
              <a:t>fieldAtoB</a:t>
            </a:r>
            <a:r>
              <a:rPr lang="fr-FR" dirty="0"/>
              <a:t> + </a:t>
            </a:r>
            <a:r>
              <a:rPr lang="fr-FR" dirty="0" err="1"/>
              <a:t>fieldBToA</a:t>
            </a:r>
            <a:endParaRPr lang="fr-F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058CDCE-E49E-43FC-80A9-DAF5385EBC01}"/>
              </a:ext>
            </a:extLst>
          </p:cNvPr>
          <p:cNvSpPr/>
          <p:nvPr/>
        </p:nvSpPr>
        <p:spPr>
          <a:xfrm>
            <a:off x="7127358" y="3781160"/>
            <a:ext cx="3471530" cy="687882"/>
          </a:xfrm>
          <a:prstGeom prst="wedgeEllipseCallout">
            <a:avLst>
              <a:gd name="adj1" fmla="val -64916"/>
              <a:gd name="adj2" fmla="val -131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28F76-514D-4276-BE95-4D971B0CF108}"/>
              </a:ext>
            </a:extLst>
          </p:cNvPr>
          <p:cNvSpPr txBox="1"/>
          <p:nvPr/>
        </p:nvSpPr>
        <p:spPr>
          <a:xfrm>
            <a:off x="7515427" y="3820212"/>
            <a:ext cx="255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Explicit Single-</a:t>
            </a:r>
            <a:r>
              <a:rPr lang="fr-FR" dirty="0" err="1"/>
              <a:t>Directional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fieldAtoB</a:t>
            </a:r>
            <a:r>
              <a:rPr lang="fr-FR" dirty="0"/>
              <a:t> != </a:t>
            </a:r>
            <a:r>
              <a:rPr lang="fr-FR" dirty="0" err="1"/>
              <a:t>fieldBToA</a:t>
            </a:r>
            <a:endParaRPr lang="fr-FR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B74E23B-8408-4C0C-B450-33F7A5652098}"/>
              </a:ext>
            </a:extLst>
          </p:cNvPr>
          <p:cNvSpPr/>
          <p:nvPr/>
        </p:nvSpPr>
        <p:spPr>
          <a:xfrm>
            <a:off x="4176823" y="3076840"/>
            <a:ext cx="3191540" cy="457686"/>
          </a:xfrm>
          <a:prstGeom prst="wedgeEllipseCallout">
            <a:avLst>
              <a:gd name="adj1" fmla="val -55920"/>
              <a:gd name="adj2" fmla="val -414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8E3C2-9251-43C9-A1A1-510C9BC574B5}"/>
              </a:ext>
            </a:extLst>
          </p:cNvPr>
          <p:cNvSpPr txBox="1"/>
          <p:nvPr/>
        </p:nvSpPr>
        <p:spPr>
          <a:xfrm>
            <a:off x="4323888" y="3115892"/>
            <a:ext cx="303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Convention over configuration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AB4B3-C8A3-4435-821A-5B8BF45D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40" y="3844841"/>
            <a:ext cx="5434012" cy="47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25B5F8-F5CE-4C17-9F46-58291ECB1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8" y="4475589"/>
            <a:ext cx="3128520" cy="481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1C95A5-F7AD-46C2-B298-33138CB45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8" y="5115352"/>
            <a:ext cx="4106714" cy="5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3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A30E-BF2A-4DB4-BE63-CFF968F7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30" y="102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Customizing</a:t>
            </a:r>
            <a:r>
              <a:rPr lang="fr-FR" dirty="0"/>
              <a:t>… mapping </a:t>
            </a:r>
            <a:r>
              <a:rPr lang="fr-FR" dirty="0" err="1"/>
              <a:t>different</a:t>
            </a:r>
            <a:r>
              <a:rPr lang="fr-FR" dirty="0"/>
              <a:t>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71FF5-684C-4181-AA41-C8B3BC53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52" y="3701413"/>
            <a:ext cx="5396025" cy="721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61F65-0828-4AC9-85DC-256464D379D5}"/>
              </a:ext>
            </a:extLst>
          </p:cNvPr>
          <p:cNvSpPr txBox="1"/>
          <p:nvPr/>
        </p:nvSpPr>
        <p:spPr>
          <a:xfrm>
            <a:off x="7448106" y="2679349"/>
            <a:ext cx="286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List&lt;..&gt; by index &lt;-&gt; flat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2D319-C1B6-460E-AE03-EFDBF4742A7F}"/>
              </a:ext>
            </a:extLst>
          </p:cNvPr>
          <p:cNvSpPr txBox="1"/>
          <p:nvPr/>
        </p:nvSpPr>
        <p:spPr>
          <a:xfrm>
            <a:off x="7448106" y="3751465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Map</a:t>
            </a:r>
            <a:r>
              <a:rPr lang="fr-FR" dirty="0"/>
              <a:t>&lt;Key,..&gt;  &lt;-&gt; flat </a:t>
            </a:r>
            <a:r>
              <a:rPr lang="fr-FR" dirty="0" err="1"/>
              <a:t>field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A631C-B1B2-4BDF-BB63-7F63D473C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60" y="1204451"/>
            <a:ext cx="5431917" cy="46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BA6F29-FBEF-47DF-972D-19282CBC270E}"/>
              </a:ext>
            </a:extLst>
          </p:cNvPr>
          <p:cNvSpPr txBox="1"/>
          <p:nvPr/>
        </p:nvSpPr>
        <p:spPr>
          <a:xfrm>
            <a:off x="7448106" y="1295199"/>
            <a:ext cx="29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class &lt;-&gt; flat </a:t>
            </a:r>
            <a:r>
              <a:rPr lang="fr-FR" dirty="0" err="1"/>
              <a:t>field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3FC48D-30BF-43B9-8DBF-D93E9AB8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52" y="2513846"/>
            <a:ext cx="5396025" cy="732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F33637-715E-4101-8831-8D34955DA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860" y="4719943"/>
            <a:ext cx="6005497" cy="721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6F673F-0034-4195-B838-58CED7B7B925}"/>
              </a:ext>
            </a:extLst>
          </p:cNvPr>
          <p:cNvSpPr txBox="1"/>
          <p:nvPr/>
        </p:nvSpPr>
        <p:spPr>
          <a:xfrm>
            <a:off x="7448106" y="4747312"/>
            <a:ext cx="430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class&gt;   &lt;-&gt;  </a:t>
            </a:r>
            <a:r>
              <a:rPr lang="fr-FR" dirty="0" err="1"/>
              <a:t>Map</a:t>
            </a:r>
            <a:r>
              <a:rPr lang="fr-FR" dirty="0"/>
              <a:t>&lt;String,..&gt;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F0FF2-E8E9-44ED-B5EB-D372D53F89EA}"/>
              </a:ext>
            </a:extLst>
          </p:cNvPr>
          <p:cNvSpPr txBox="1"/>
          <p:nvPr/>
        </p:nvSpPr>
        <p:spPr>
          <a:xfrm>
            <a:off x="7448106" y="1802608"/>
            <a:ext cx="377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naming</a:t>
            </a:r>
            <a:r>
              <a:rPr lang="fr-FR" dirty="0"/>
              <a:t> Convention  !!!</a:t>
            </a:r>
          </a:p>
          <a:p>
            <a:r>
              <a:rPr lang="fr-FR" dirty="0"/>
              <a:t>« </a:t>
            </a:r>
            <a:r>
              <a:rPr lang="fr-FR" dirty="0" err="1"/>
              <a:t>aaaBbb</a:t>
            </a:r>
            <a:r>
              <a:rPr lang="fr-FR" dirty="0"/>
              <a:t> »  &lt;-&gt;   « </a:t>
            </a:r>
            <a:r>
              <a:rPr lang="fr-FR" dirty="0" err="1"/>
              <a:t>aaa.bbb</a:t>
            </a:r>
            <a:r>
              <a:rPr lang="fr-FR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216215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6B0C-58B4-4148-A8F8-BF032AA4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8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Customizing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Naming</a:t>
            </a:r>
            <a:r>
              <a:rPr lang="fr-FR" dirty="0"/>
              <a:t> Conventions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AEBB0-AA2E-416A-95DD-8DB96B0C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02" y="1434717"/>
            <a:ext cx="8034227" cy="470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50E72-6D53-441D-974B-D0E64EDF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654" y="1941738"/>
            <a:ext cx="8402244" cy="926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BB339-932B-4270-98D4-1CDDF9985E84}"/>
              </a:ext>
            </a:extLst>
          </p:cNvPr>
          <p:cNvSpPr txBox="1"/>
          <p:nvPr/>
        </p:nvSpPr>
        <p:spPr>
          <a:xfrm>
            <a:off x="1393870" y="1546318"/>
            <a:ext cx="2011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Naming</a:t>
            </a:r>
            <a:r>
              <a:rPr lang="fr-FR" dirty="0"/>
              <a:t> convention</a:t>
            </a:r>
          </a:p>
          <a:p>
            <a:r>
              <a:rPr lang="fr-FR" dirty="0"/>
              <a:t> for all </a:t>
            </a:r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B69D9-1188-4DD5-A9E8-5DB0AE1DEF07}"/>
              </a:ext>
            </a:extLst>
          </p:cNvPr>
          <p:cNvSpPr txBox="1"/>
          <p:nvPr/>
        </p:nvSpPr>
        <p:spPr>
          <a:xfrm>
            <a:off x="1393870" y="3822353"/>
            <a:ext cx="2011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Naming</a:t>
            </a:r>
            <a:r>
              <a:rPr lang="fr-FR" dirty="0"/>
              <a:t> convention</a:t>
            </a:r>
          </a:p>
          <a:p>
            <a:r>
              <a:rPr lang="fr-FR" dirty="0"/>
              <a:t> for 1 </a:t>
            </a:r>
            <a:r>
              <a:rPr lang="fr-FR" dirty="0" err="1"/>
              <a:t>Property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245AE-043B-4559-8ADE-99A188618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54" y="3744629"/>
            <a:ext cx="4398509" cy="7240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5C3392-5CD7-4381-94D1-5436E5E992D1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29897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EADC-9AB6-4B79-83F8-751019DE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Customizer</a:t>
            </a:r>
            <a:r>
              <a:rPr lang="fr-FR" dirty="0"/>
              <a:t> Mapper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37FCB-93B2-4D01-8F6A-1FA9E728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909" y="4726811"/>
            <a:ext cx="7022668" cy="595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1EE92-495C-4D19-857D-6547E20A89B3}"/>
              </a:ext>
            </a:extLst>
          </p:cNvPr>
          <p:cNvSpPr txBox="1"/>
          <p:nvPr/>
        </p:nvSpPr>
        <p:spPr>
          <a:xfrm>
            <a:off x="781143" y="1747784"/>
            <a:ext cx="3030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override</a:t>
            </a:r>
            <a:r>
              <a:rPr lang="fr-FR" dirty="0"/>
              <a:t>  default Class to Class</a:t>
            </a:r>
          </a:p>
          <a:p>
            <a:r>
              <a:rPr lang="fr-FR" dirty="0"/>
              <a:t>Custom Mapper</a:t>
            </a:r>
          </a:p>
          <a:p>
            <a:r>
              <a:rPr lang="fr-FR" dirty="0"/>
              <a:t>(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A8071-44A4-48EC-805C-B5C0E80F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909" y="1690688"/>
            <a:ext cx="6980139" cy="2468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BD2EC-59D9-4B7D-A92D-C712D7D16881}"/>
              </a:ext>
            </a:extLst>
          </p:cNvPr>
          <p:cNvSpPr txBox="1"/>
          <p:nvPr/>
        </p:nvSpPr>
        <p:spPr>
          <a:xfrm>
            <a:off x="838200" y="4783907"/>
            <a:ext cx="3149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 to Class Full</a:t>
            </a:r>
          </a:p>
          <a:p>
            <a:r>
              <a:rPr lang="fr-FR" dirty="0"/>
              <a:t>Custom Mapper</a:t>
            </a:r>
          </a:p>
          <a:p>
            <a:r>
              <a:rPr lang="fr-FR" dirty="0"/>
              <a:t>(</a:t>
            </a:r>
            <a:r>
              <a:rPr lang="fr-FR" dirty="0" err="1"/>
              <a:t>handle</a:t>
            </a:r>
            <a:r>
              <a:rPr lang="fr-FR" dirty="0"/>
              <a:t> all </a:t>
            </a:r>
            <a:r>
              <a:rPr lang="fr-FR" dirty="0" err="1"/>
              <a:t>fields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E2FBF7-0127-470C-85E9-A9AA0856E871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610314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28D6-5CF7-4C67-8FA9-327EEB51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Custom Per Type Converter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apply</a:t>
            </a:r>
            <a:r>
              <a:rPr lang="fr-FR" dirty="0"/>
              <a:t> to all type1&lt;-&gt;type2 </a:t>
            </a:r>
            <a:r>
              <a:rPr lang="fr-FR" dirty="0" err="1"/>
              <a:t>properties</a:t>
            </a:r>
            <a:r>
              <a:rPr lang="fr-FR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BDE83-295A-4770-A3B1-0C5A3A3F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21" y="3139074"/>
            <a:ext cx="8954386" cy="3353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02683-DDD2-44B8-B82D-066A59D4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93" y="2007073"/>
            <a:ext cx="10400413" cy="10923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E1E6D7-DA4A-47D0-8BB3-87D8AAF2DD0F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272526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A707-D7CE-4D36-8522-1F262896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Custom « new » Object </a:t>
            </a:r>
            <a:r>
              <a:rPr lang="fr-FR" dirty="0" err="1"/>
              <a:t>Factory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F702F-16A9-4324-B8EF-AA41F159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7" y="1923499"/>
            <a:ext cx="10554586" cy="619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97E77-96DC-40C2-A3A6-FFE7873DB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19" y="2605204"/>
            <a:ext cx="7901763" cy="26956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D75868-868F-48E7-821C-F5A18152E2C5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12821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BF-4B87-4E99-A71B-E0D9D2FB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Naive</a:t>
            </a:r>
            <a:r>
              <a:rPr lang="fr-FR" dirty="0"/>
              <a:t> (Not </a:t>
            </a:r>
            <a:r>
              <a:rPr lang="fr-FR" dirty="0" err="1"/>
              <a:t>working</a:t>
            </a:r>
            <a:r>
              <a:rPr lang="fr-FR" dirty="0"/>
              <a:t>) @Entity to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F88D0-E2B5-49FB-8E9E-122E765BA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0" y="1537840"/>
            <a:ext cx="7682948" cy="451757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2D9C9F1-2B6C-4A9A-873F-D5004F3159B1}"/>
              </a:ext>
            </a:extLst>
          </p:cNvPr>
          <p:cNvSpPr/>
          <p:nvPr/>
        </p:nvSpPr>
        <p:spPr>
          <a:xfrm>
            <a:off x="6702286" y="5066470"/>
            <a:ext cx="3013713" cy="701239"/>
          </a:xfrm>
          <a:prstGeom prst="wedgeEllipseCallout">
            <a:avLst>
              <a:gd name="adj1" fmla="val -63372"/>
              <a:gd name="adj2" fmla="val -62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AA918-FFEA-43E3-84FB-A3D28B02ADA1}"/>
              </a:ext>
            </a:extLst>
          </p:cNvPr>
          <p:cNvSpPr txBox="1"/>
          <p:nvPr/>
        </p:nvSpPr>
        <p:spPr>
          <a:xfrm>
            <a:off x="7165955" y="5121378"/>
            <a:ext cx="219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class </a:t>
            </a:r>
            <a:r>
              <a:rPr lang="fr-FR" dirty="0" err="1"/>
              <a:t>maybe</a:t>
            </a:r>
            <a:endParaRPr lang="fr-FR" dirty="0"/>
          </a:p>
          <a:p>
            <a:r>
              <a:rPr lang="fr-FR" dirty="0"/>
              <a:t> not JSON compatible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802E31C-3D1F-49B7-9B3F-881B2C7FA6CD}"/>
              </a:ext>
            </a:extLst>
          </p:cNvPr>
          <p:cNvSpPr/>
          <p:nvPr/>
        </p:nvSpPr>
        <p:spPr>
          <a:xfrm>
            <a:off x="4165159" y="5409082"/>
            <a:ext cx="3013713" cy="1083793"/>
          </a:xfrm>
          <a:prstGeom prst="wedgeEllipseCallout">
            <a:avLst>
              <a:gd name="adj1" fmla="val -63372"/>
              <a:gd name="adj2" fmla="val -62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5CCB3-7E5D-4FED-880D-41CC4BCB178A}"/>
              </a:ext>
            </a:extLst>
          </p:cNvPr>
          <p:cNvSpPr txBox="1"/>
          <p:nvPr/>
        </p:nvSpPr>
        <p:spPr>
          <a:xfrm>
            <a:off x="4641744" y="5463990"/>
            <a:ext cx="2536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invalid</a:t>
            </a:r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transaction commit</a:t>
            </a:r>
          </a:p>
          <a:p>
            <a:r>
              <a:rPr lang="fr-FR" dirty="0"/>
              <a:t>(</a:t>
            </a:r>
            <a:r>
              <a:rPr lang="fr-FR" dirty="0" err="1"/>
              <a:t>managed</a:t>
            </a:r>
            <a:r>
              <a:rPr lang="fr-FR" dirty="0"/>
              <a:t> </a:t>
            </a:r>
            <a:r>
              <a:rPr lang="fr-FR" dirty="0" err="1"/>
              <a:t>lifecycle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8136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customizations</a:t>
            </a:r>
            <a:r>
              <a:rPr lang="fr-FR" dirty="0"/>
              <a:t> … </a:t>
            </a:r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B625B-6C21-4B6E-8EEF-D97D9DE4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79" y="1894921"/>
            <a:ext cx="7205663" cy="668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9B517-C1B4-4EA7-B758-2A03221760E4}"/>
              </a:ext>
            </a:extLst>
          </p:cNvPr>
          <p:cNvSpPr txBox="1"/>
          <p:nvPr/>
        </p:nvSpPr>
        <p:spPr>
          <a:xfrm>
            <a:off x="3572540" y="2727251"/>
            <a:ext cx="584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customize</a:t>
            </a:r>
            <a:r>
              <a:rPr lang="fr-FR" sz="2800" dirty="0"/>
              <a:t> </a:t>
            </a:r>
            <a:r>
              <a:rPr lang="fr-FR" sz="2800" dirty="0" err="1"/>
              <a:t>dynamic</a:t>
            </a:r>
            <a:r>
              <a:rPr lang="fr-FR" sz="2800" dirty="0"/>
              <a:t> mapping </a:t>
            </a:r>
            <a:r>
              <a:rPr lang="fr-FR" sz="2800" dirty="0" err="1"/>
              <a:t>behavior</a:t>
            </a:r>
            <a:endParaRPr lang="fr-FR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2519-DF2B-47C3-8970-054CADEB173D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459551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Generator</a:t>
            </a:r>
            <a:r>
              <a:rPr lang="fr-FR" dirty="0"/>
              <a:t>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2519-DF2B-47C3-8970-054CADEB173D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51C9E-96BF-4578-8B36-65FD7781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67" y="1697854"/>
            <a:ext cx="8444023" cy="39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66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Generated</a:t>
            </a:r>
            <a:r>
              <a:rPr lang="fr-FR" dirty="0"/>
              <a:t> ??? YES 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9A737-2FD6-4716-A6E7-3276C2FFAC00}"/>
              </a:ext>
            </a:extLst>
          </p:cNvPr>
          <p:cNvSpPr txBox="1"/>
          <p:nvPr/>
        </p:nvSpPr>
        <p:spPr>
          <a:xfrm>
            <a:off x="5011478" y="4238452"/>
            <a:ext cx="60951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ma.glasnost.orika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orika-eclipse-tools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orika.version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67A27-E344-4CC6-9594-1A1FA12F4BB2}"/>
              </a:ext>
            </a:extLst>
          </p:cNvPr>
          <p:cNvSpPr txBox="1"/>
          <p:nvPr/>
        </p:nvSpPr>
        <p:spPr>
          <a:xfrm>
            <a:off x="3677758" y="1386267"/>
            <a:ext cx="776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ma.glasnost.orika.impl.generator.JavassistCompilerStrategy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9D8E-512A-44EC-A2DB-B43657928E89}"/>
              </a:ext>
            </a:extLst>
          </p:cNvPr>
          <p:cNvSpPr txBox="1"/>
          <p:nvPr/>
        </p:nvSpPr>
        <p:spPr>
          <a:xfrm>
            <a:off x="1355652" y="1373960"/>
            <a:ext cx="198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DEFAULT: </a:t>
            </a:r>
            <a:r>
              <a:rPr lang="fr-FR" dirty="0" err="1"/>
              <a:t>javaassist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61123-4698-4010-B62F-F70218677C9D}"/>
              </a:ext>
            </a:extLst>
          </p:cNvPr>
          <p:cNvSpPr txBox="1"/>
          <p:nvPr/>
        </p:nvSpPr>
        <p:spPr>
          <a:xfrm>
            <a:off x="1686182" y="3773682"/>
            <a:ext cx="109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EclipseJdt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2EB9D-A1B7-40FA-8DBF-2E83E026E28A}"/>
              </a:ext>
            </a:extLst>
          </p:cNvPr>
          <p:cNvSpPr txBox="1"/>
          <p:nvPr/>
        </p:nvSpPr>
        <p:spPr>
          <a:xfrm>
            <a:off x="3677758" y="3824446"/>
            <a:ext cx="701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ma.glasnost.orika.impl.generator.EclipseJdtCompilerStrategy</a:t>
            </a:r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F326A6D-59CF-4062-8300-0C40A7C95161}"/>
              </a:ext>
            </a:extLst>
          </p:cNvPr>
          <p:cNvSpPr/>
          <p:nvPr/>
        </p:nvSpPr>
        <p:spPr>
          <a:xfrm rot="16200000">
            <a:off x="6515661" y="2274485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4EB4C-AE81-4AE8-8806-DD010C0FA90E}"/>
              </a:ext>
            </a:extLst>
          </p:cNvPr>
          <p:cNvSpPr txBox="1"/>
          <p:nvPr/>
        </p:nvSpPr>
        <p:spPr>
          <a:xfrm>
            <a:off x="7254623" y="2441947"/>
            <a:ext cx="4937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Opaque « .class » </a:t>
            </a:r>
            <a:r>
              <a:rPr lang="fr-FR" dirty="0" err="1"/>
              <a:t>bytecode</a:t>
            </a:r>
            <a:r>
              <a:rPr lang="fr-FR" dirty="0"/>
              <a:t> … </a:t>
            </a:r>
          </a:p>
          <a:p>
            <a:r>
              <a:rPr lang="fr-FR" dirty="0"/>
              <a:t>Default NO </a:t>
            </a:r>
            <a:r>
              <a:rPr lang="fr-FR" dirty="0" err="1"/>
              <a:t>generated</a:t>
            </a:r>
            <a:r>
              <a:rPr lang="fr-FR" dirty="0"/>
              <a:t>/</a:t>
            </a:r>
            <a:r>
              <a:rPr lang="fr-FR" dirty="0" err="1"/>
              <a:t>debuggable</a:t>
            </a:r>
            <a:r>
              <a:rPr lang="fr-FR" dirty="0"/>
              <a:t> « .java » Source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6317E21-4868-4B67-B713-00F375A5A3E0}"/>
              </a:ext>
            </a:extLst>
          </p:cNvPr>
          <p:cNvSpPr/>
          <p:nvPr/>
        </p:nvSpPr>
        <p:spPr>
          <a:xfrm rot="16200000">
            <a:off x="4400107" y="5801878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AADF1-C05E-43B1-94FF-4AFB62F9FD64}"/>
              </a:ext>
            </a:extLst>
          </p:cNvPr>
          <p:cNvSpPr txBox="1"/>
          <p:nvPr/>
        </p:nvSpPr>
        <p:spPr>
          <a:xfrm>
            <a:off x="5139069" y="5969340"/>
            <a:ext cx="699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Debuggable</a:t>
            </a:r>
            <a:endParaRPr lang="fr-FR" dirty="0"/>
          </a:p>
          <a:p>
            <a:r>
              <a:rPr lang="fr-FR" dirty="0"/>
              <a:t>« .class » </a:t>
            </a:r>
            <a:r>
              <a:rPr lang="fr-FR" dirty="0" err="1"/>
              <a:t>bytecode</a:t>
            </a:r>
            <a:r>
              <a:rPr lang="fr-FR" dirty="0"/>
              <a:t> + </a:t>
            </a:r>
            <a:r>
              <a:rPr lang="fr-FR" dirty="0" err="1"/>
              <a:t>generated</a:t>
            </a:r>
            <a:r>
              <a:rPr lang="fr-FR" dirty="0"/>
              <a:t> « .java » Source-Code </a:t>
            </a:r>
            <a:r>
              <a:rPr lang="fr-FR" dirty="0" err="1"/>
              <a:t>with</a:t>
            </a:r>
            <a:r>
              <a:rPr lang="fr-FR" dirty="0"/>
              <a:t> Line </a:t>
            </a:r>
            <a:r>
              <a:rPr lang="fr-FR" dirty="0" err="1"/>
              <a:t>numbers</a:t>
            </a:r>
            <a:endParaRPr lang="fr-FR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CD131B6-7966-45D3-B190-9EC704B68D9F}"/>
              </a:ext>
            </a:extLst>
          </p:cNvPr>
          <p:cNvSpPr/>
          <p:nvPr/>
        </p:nvSpPr>
        <p:spPr>
          <a:xfrm rot="13776597">
            <a:off x="1084652" y="1684762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2A91A2B-B3A5-4226-9CFC-A14DCA6B08BA}"/>
              </a:ext>
            </a:extLst>
          </p:cNvPr>
          <p:cNvSpPr/>
          <p:nvPr/>
        </p:nvSpPr>
        <p:spPr>
          <a:xfrm rot="18747304">
            <a:off x="997687" y="3305736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81682-EB79-45C4-9017-9BAF05BFF868}"/>
              </a:ext>
            </a:extLst>
          </p:cNvPr>
          <p:cNvSpPr txBox="1"/>
          <p:nvPr/>
        </p:nvSpPr>
        <p:spPr>
          <a:xfrm>
            <a:off x="240886" y="2548491"/>
            <a:ext cx="93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2009D56-AFCC-449D-9AFD-5ECBF9CB2960}"/>
              </a:ext>
            </a:extLst>
          </p:cNvPr>
          <p:cNvSpPr/>
          <p:nvPr/>
        </p:nvSpPr>
        <p:spPr>
          <a:xfrm rot="16200000">
            <a:off x="1589030" y="2431689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D5D86-8FAF-430F-8565-3737AEE2DBB0}"/>
              </a:ext>
            </a:extLst>
          </p:cNvPr>
          <p:cNvSpPr txBox="1"/>
          <p:nvPr/>
        </p:nvSpPr>
        <p:spPr>
          <a:xfrm>
            <a:off x="2234024" y="257382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Janino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also</a:t>
            </a:r>
            <a:r>
              <a:rPr lang="fr-FR" dirty="0"/>
              <a:t> in </a:t>
            </a:r>
            <a:r>
              <a:rPr lang="fr-FR" dirty="0" err="1"/>
              <a:t>logback</a:t>
            </a:r>
            <a:r>
              <a:rPr lang="fr-FR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E8953F-520E-4D38-BC52-BF2E75B5CB0E}"/>
              </a:ext>
            </a:extLst>
          </p:cNvPr>
          <p:cNvSpPr txBox="1"/>
          <p:nvPr/>
        </p:nvSpPr>
        <p:spPr>
          <a:xfrm>
            <a:off x="3677758" y="1992347"/>
            <a:ext cx="776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ma.glasnost.orika.impl.generator.JaninoCompilerStrategy</a:t>
            </a:r>
            <a:endParaRPr lang="fr-F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B4663F-A868-4197-AFBB-4928361A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" y="4492892"/>
            <a:ext cx="4157219" cy="16683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48AC9F-B1B9-40CD-8DAD-7E7AC09727AD}"/>
              </a:ext>
            </a:extLst>
          </p:cNvPr>
          <p:cNvSpPr txBox="1"/>
          <p:nvPr/>
        </p:nvSpPr>
        <p:spPr>
          <a:xfrm>
            <a:off x="4422045" y="423845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719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5FC2-308F-4ADF-B450-817D8713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Javaassist</a:t>
            </a:r>
            <a:r>
              <a:rPr lang="fr-FR" dirty="0"/>
              <a:t> + </a:t>
            </a:r>
            <a:r>
              <a:rPr lang="fr-FR" dirty="0" err="1"/>
              <a:t>register</a:t>
            </a:r>
            <a:r>
              <a:rPr lang="fr-FR" dirty="0"/>
              <a:t> </a:t>
            </a:r>
            <a:r>
              <a:rPr lang="fr-FR" dirty="0" err="1"/>
              <a:t>ClassPool</a:t>
            </a:r>
            <a:r>
              <a:rPr lang="fr-FR" dirty="0"/>
              <a:t> in </a:t>
            </a:r>
            <a:r>
              <a:rPr lang="fr-FR" dirty="0" err="1"/>
              <a:t>ClassLoader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32946-EAEF-42DA-ADC1-668A5B46C18B}"/>
              </a:ext>
            </a:extLst>
          </p:cNvPr>
          <p:cNvSpPr txBox="1"/>
          <p:nvPr/>
        </p:nvSpPr>
        <p:spPr>
          <a:xfrm>
            <a:off x="579474" y="2095466"/>
            <a:ext cx="9489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https://github.com/orika-mapper/orika/blob/master/</a:t>
            </a:r>
            <a:br>
              <a:rPr lang="fr-FR" dirty="0"/>
            </a:br>
            <a:r>
              <a:rPr lang="fr-FR" dirty="0" err="1"/>
              <a:t>core</a:t>
            </a:r>
            <a:r>
              <a:rPr lang="fr-FR" dirty="0"/>
              <a:t>/src/main/java/ma/glasnost/orika/impl/generator/JavassistCompilerStrategy.java#L134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1046E-853A-4D83-8F26-70521100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42" y="4306680"/>
            <a:ext cx="5397793" cy="238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D7CD7-6A83-4FC0-9B3D-3055357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4" y="2895566"/>
            <a:ext cx="8022266" cy="1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88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2294-A14F-4989-86CB-9B4FF074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Writing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Classes..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A939F-D013-49A3-A0B3-94E8860B3841}"/>
              </a:ext>
            </a:extLst>
          </p:cNvPr>
          <p:cNvSpPr txBox="1"/>
          <p:nvPr/>
        </p:nvSpPr>
        <p:spPr>
          <a:xfrm>
            <a:off x="388089" y="2116731"/>
            <a:ext cx="11617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https://github.com/orika-mapper/orika/blob/master/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core</a:t>
            </a:r>
            <a:r>
              <a:rPr lang="fr-FR" dirty="0"/>
              <a:t>/src/main/java/ma/glasnost/orika/impl/generator/CompilerStrategy.java#L53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0A5BC-1BAA-4C1A-AF06-AE229FCC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2" y="3429000"/>
            <a:ext cx="6307594" cy="120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0B2718-D7B0-434A-97A8-E64D12411A45}"/>
              </a:ext>
            </a:extLst>
          </p:cNvPr>
          <p:cNvSpPr txBox="1"/>
          <p:nvPr/>
        </p:nvSpPr>
        <p:spPr>
          <a:xfrm>
            <a:off x="7132676" y="3004439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System.properties</a:t>
            </a:r>
            <a:r>
              <a:rPr lang="fr-F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5B567-96D9-4A29-B567-37E0D73386B4}"/>
              </a:ext>
            </a:extLst>
          </p:cNvPr>
          <p:cNvSpPr txBox="1"/>
          <p:nvPr/>
        </p:nvSpPr>
        <p:spPr>
          <a:xfrm>
            <a:off x="7291791" y="3429000"/>
            <a:ext cx="4062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ma.glasnost.orika.writeSourceFiles</a:t>
            </a:r>
            <a:endParaRPr lang="fr-FR" dirty="0"/>
          </a:p>
          <a:p>
            <a:r>
              <a:rPr lang="fr-FR" dirty="0" err="1"/>
              <a:t>ma.glasnost.orika.writeClassFiles</a:t>
            </a:r>
            <a:endParaRPr lang="fr-FR" dirty="0"/>
          </a:p>
          <a:p>
            <a:r>
              <a:rPr lang="fr-FR" dirty="0" err="1"/>
              <a:t>ma.glasnost.orika.writeSourceFilesToPath</a:t>
            </a:r>
            <a:endParaRPr lang="fr-FR" dirty="0"/>
          </a:p>
          <a:p>
            <a:r>
              <a:rPr lang="fr-FR" dirty="0" err="1"/>
              <a:t>ma.glasnost.orika.writeClassFilesToPath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123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38F5-1516-4C50-AF8C-EEE2C465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23" y="-3153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First call </a:t>
            </a:r>
            <a:r>
              <a:rPr lang="fr-FR" sz="3600" dirty="0" err="1"/>
              <a:t>map</a:t>
            </a:r>
            <a:r>
              <a:rPr lang="fr-FR" sz="3600" dirty="0"/>
              <a:t>() =&gt; </a:t>
            </a:r>
            <a:r>
              <a:rPr lang="fr-FR" sz="3600" dirty="0" err="1"/>
              <a:t>generating</a:t>
            </a:r>
            <a:r>
              <a:rPr lang="fr-FR" sz="3600" dirty="0"/>
              <a:t> Mapper for (</a:t>
            </a:r>
            <a:r>
              <a:rPr lang="fr-FR" sz="3600" dirty="0" err="1"/>
              <a:t>ClassA,ClassB</a:t>
            </a:r>
            <a:r>
              <a:rPr lang="fr-FR" sz="360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C5E042-4D67-4DD8-866A-2221C2D5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857250"/>
            <a:ext cx="89916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0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09F6-4B60-47D3-8995-33F261A0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37" y="-1698"/>
            <a:ext cx="10515600" cy="1325563"/>
          </a:xfrm>
        </p:spPr>
        <p:txBody>
          <a:bodyPr/>
          <a:lstStyle/>
          <a:p>
            <a:r>
              <a:rPr lang="fr-FR" dirty="0" err="1"/>
              <a:t>Generated</a:t>
            </a:r>
            <a:r>
              <a:rPr lang="fr-FR" dirty="0"/>
              <a:t> code.. (file not visible in Eclipse?)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5C2B1-BD3F-479E-B20A-902D78C5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02" y="1454542"/>
            <a:ext cx="7500738" cy="503833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AE27B9A-6488-405A-AF37-BDABBA6E0A4C}"/>
              </a:ext>
            </a:extLst>
          </p:cNvPr>
          <p:cNvSpPr/>
          <p:nvPr/>
        </p:nvSpPr>
        <p:spPr>
          <a:xfrm>
            <a:off x="9675627" y="2780105"/>
            <a:ext cx="2461437" cy="1483551"/>
          </a:xfrm>
          <a:prstGeom prst="wedgeEllipseCallout">
            <a:avLst>
              <a:gd name="adj1" fmla="val -88488"/>
              <a:gd name="adj2" fmla="val 177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B34B0-921A-4A2A-96E2-00318CB6C98C}"/>
              </a:ext>
            </a:extLst>
          </p:cNvPr>
          <p:cNvSpPr txBox="1"/>
          <p:nvPr/>
        </p:nvSpPr>
        <p:spPr>
          <a:xfrm>
            <a:off x="9828917" y="3152553"/>
            <a:ext cx="23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compiled</a:t>
            </a:r>
            <a:r>
              <a:rPr lang="fr-FR" dirty="0"/>
              <a:t> code</a:t>
            </a:r>
          </a:p>
          <a:p>
            <a:r>
              <a:rPr lang="fr-FR" dirty="0" err="1"/>
              <a:t>Entity</a:t>
            </a:r>
            <a:r>
              <a:rPr lang="fr-FR" dirty="0"/>
              <a:t> -&gt; DTO</a:t>
            </a:r>
          </a:p>
          <a:p>
            <a:r>
              <a:rPr lang="fr-FR" dirty="0"/>
              <a:t>(</a:t>
            </a:r>
            <a:r>
              <a:rPr lang="fr-FR" dirty="0" err="1"/>
              <a:t>with</a:t>
            </a:r>
            <a:r>
              <a:rPr lang="fr-FR" dirty="0"/>
              <a:t> extra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982E0931-C371-4ADC-BA3A-73BA48903671}"/>
              </a:ext>
            </a:extLst>
          </p:cNvPr>
          <p:cNvSpPr/>
          <p:nvPr/>
        </p:nvSpPr>
        <p:spPr>
          <a:xfrm>
            <a:off x="9675627" y="5103210"/>
            <a:ext cx="2461437" cy="1483551"/>
          </a:xfrm>
          <a:prstGeom prst="wedgeEllipseCallout">
            <a:avLst>
              <a:gd name="adj1" fmla="val -88488"/>
              <a:gd name="adj2" fmla="val 177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2E88B-F96B-4BDB-BCD5-719B93A7D57F}"/>
              </a:ext>
            </a:extLst>
          </p:cNvPr>
          <p:cNvSpPr txBox="1"/>
          <p:nvPr/>
        </p:nvSpPr>
        <p:spPr>
          <a:xfrm>
            <a:off x="9828917" y="5475658"/>
            <a:ext cx="23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compiled</a:t>
            </a:r>
            <a:r>
              <a:rPr lang="fr-FR" dirty="0"/>
              <a:t> code</a:t>
            </a:r>
          </a:p>
          <a:p>
            <a:r>
              <a:rPr lang="fr-FR" dirty="0"/>
              <a:t>DTO -&gt; </a:t>
            </a:r>
            <a:r>
              <a:rPr lang="fr-FR" dirty="0" err="1"/>
              <a:t>Entity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with</a:t>
            </a:r>
            <a:r>
              <a:rPr lang="fr-FR" dirty="0"/>
              <a:t> extra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7721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EF94-2BCF-4863-9953-AB9EA516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77" y="0"/>
            <a:ext cx="11245702" cy="1325563"/>
          </a:xfrm>
        </p:spPr>
        <p:txBody>
          <a:bodyPr/>
          <a:lstStyle/>
          <a:p>
            <a:r>
              <a:rPr lang="fr-FR" dirty="0" err="1"/>
              <a:t>Generated</a:t>
            </a:r>
            <a:r>
              <a:rPr lang="fr-FR" dirty="0"/>
              <a:t> Code .. Source not visible in Eclipse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9C989-E399-44FF-9DB3-395DCF309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218"/>
            <a:ext cx="12192000" cy="3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0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2211-2A59-485D-B609-55EC5506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33777-0ACF-4298-8FBB-40B3CB41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93" y="2012729"/>
            <a:ext cx="5329819" cy="4271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DF59F-CFE7-40B8-A1CE-95AE3DEB3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266" y="2184990"/>
            <a:ext cx="4143901" cy="28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47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6B15-86CB-4054-BEDD-FD97F451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dirty="0" err="1"/>
              <a:t>Debugging</a:t>
            </a:r>
            <a:r>
              <a:rPr lang="fr-FR" sz="4000" dirty="0"/>
              <a:t> « Line </a:t>
            </a:r>
            <a:r>
              <a:rPr lang="fr-FR" sz="4000" dirty="0" err="1"/>
              <a:t>Number</a:t>
            </a:r>
            <a:r>
              <a:rPr lang="fr-FR" sz="4000" dirty="0"/>
              <a:t> » info not </a:t>
            </a:r>
            <a:r>
              <a:rPr lang="fr-FR" sz="4000" dirty="0" err="1"/>
              <a:t>available</a:t>
            </a:r>
            <a:r>
              <a:rPr lang="fr-FR" sz="4000" dirty="0"/>
              <a:t>!</a:t>
            </a:r>
            <a:br>
              <a:rPr lang="fr-FR" sz="4000" dirty="0"/>
            </a:br>
            <a:r>
              <a:rPr lang="fr-FR" sz="4000" dirty="0"/>
              <a:t>( mode </a:t>
            </a:r>
            <a:r>
              <a:rPr lang="fr-FR" sz="4000" dirty="0" err="1"/>
              <a:t>javaassist</a:t>
            </a:r>
            <a:r>
              <a:rPr lang="fr-FR" sz="4000" dirty="0"/>
              <a:t> … switch to mode </a:t>
            </a:r>
            <a:r>
              <a:rPr lang="fr-FR" sz="4000" dirty="0" err="1"/>
              <a:t>EclipseJdt</a:t>
            </a:r>
            <a:r>
              <a:rPr lang="fr-FR" sz="4000" dirty="0"/>
              <a:t>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47B7A-2550-4DA8-BA40-3DC8DD72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2" y="1690688"/>
            <a:ext cx="8576930" cy="369262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52D8349-4F12-490E-B9DD-994D4387C239}"/>
              </a:ext>
            </a:extLst>
          </p:cNvPr>
          <p:cNvSpPr/>
          <p:nvPr/>
        </p:nvSpPr>
        <p:spPr>
          <a:xfrm rot="5400000">
            <a:off x="8787809" y="3550928"/>
            <a:ext cx="388088" cy="909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B81E5F2-026A-4E92-A128-F32784C43454}"/>
              </a:ext>
            </a:extLst>
          </p:cNvPr>
          <p:cNvSpPr/>
          <p:nvPr/>
        </p:nvSpPr>
        <p:spPr>
          <a:xfrm>
            <a:off x="9627779" y="2775478"/>
            <a:ext cx="2339446" cy="1231701"/>
          </a:xfrm>
          <a:prstGeom prst="wedgeEllipseCallout">
            <a:avLst>
              <a:gd name="adj1" fmla="val -53582"/>
              <a:gd name="adj2" fmla="val 445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FA07C-AC6C-4898-9589-49CFF7459FDD}"/>
              </a:ext>
            </a:extLst>
          </p:cNvPr>
          <p:cNvSpPr txBox="1"/>
          <p:nvPr/>
        </p:nvSpPr>
        <p:spPr>
          <a:xfrm>
            <a:off x="9787269" y="2935200"/>
            <a:ext cx="2179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</a:p>
          <a:p>
            <a:r>
              <a:rPr lang="fr-FR" dirty="0"/>
              <a:t>« .</a:t>
            </a:r>
            <a:r>
              <a:rPr lang="fr-FR" dirty="0" err="1"/>
              <a:t>getLabel</a:t>
            </a:r>
            <a:r>
              <a:rPr lang="fr-FR" dirty="0"/>
              <a:t>() »</a:t>
            </a:r>
          </a:p>
          <a:p>
            <a:r>
              <a:rPr lang="fr-FR" dirty="0"/>
              <a:t>Line 18 … ??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B9FCF-8394-47E4-9CD4-44462F8E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84304"/>
            <a:ext cx="12192000" cy="11484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410E1F-3044-4822-9EFE-C4E7798D8AF9}"/>
              </a:ext>
            </a:extLst>
          </p:cNvPr>
          <p:cNvSpPr/>
          <p:nvPr/>
        </p:nvSpPr>
        <p:spPr>
          <a:xfrm>
            <a:off x="9484242" y="5539563"/>
            <a:ext cx="2371060" cy="5316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18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C939-A71C-4DC1-B592-878FDAFA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1" y="-9207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Not </a:t>
            </a:r>
            <a:r>
              <a:rPr lang="fr-FR" dirty="0" err="1"/>
              <a:t>using</a:t>
            </a:r>
            <a:r>
              <a:rPr lang="fr-FR" dirty="0"/>
              <a:t> 1 class </a:t>
            </a:r>
            <a:r>
              <a:rPr lang="fr-FR" dirty="0" err="1"/>
              <a:t>Entity</a:t>
            </a:r>
            <a:r>
              <a:rPr lang="fr-FR" dirty="0"/>
              <a:t> = DTO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A087A-6CB7-474F-BA83-5214E9B5445E}"/>
              </a:ext>
            </a:extLst>
          </p:cNvPr>
          <p:cNvSpPr txBox="1"/>
          <p:nvPr/>
        </p:nvSpPr>
        <p:spPr>
          <a:xfrm>
            <a:off x="2743200" y="1754256"/>
            <a:ext cx="6045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</a:t>
            </a:r>
            <a:r>
              <a:rPr lang="fr-FR" sz="2000" dirty="0" err="1"/>
              <a:t>internal</a:t>
            </a:r>
            <a:r>
              <a:rPr lang="fr-FR" sz="2000" dirty="0"/>
              <a:t> </a:t>
            </a:r>
            <a:r>
              <a:rPr lang="fr-FR" sz="2000" dirty="0" err="1"/>
              <a:t>database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PRIVATE, </a:t>
            </a:r>
            <a:r>
              <a:rPr lang="fr-FR" sz="2000" dirty="0" err="1"/>
              <a:t>implementation</a:t>
            </a:r>
            <a:r>
              <a:rPr lang="fr-FR" sz="2000" dirty="0"/>
              <a:t> </a:t>
            </a:r>
            <a:r>
              <a:rPr lang="fr-FR" sz="2000" dirty="0" err="1"/>
              <a:t>specific</a:t>
            </a:r>
            <a:endParaRPr lang="fr-FR" sz="2000" dirty="0"/>
          </a:p>
          <a:p>
            <a:r>
              <a:rPr lang="fr-FR" sz="2000" dirty="0"/>
              <a:t>     !=  </a:t>
            </a:r>
            <a:r>
              <a:rPr lang="fr-FR" sz="2000" dirty="0" err="1"/>
              <a:t>external</a:t>
            </a:r>
            <a:r>
              <a:rPr lang="fr-FR" sz="2000" dirty="0"/>
              <a:t> API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publicly</a:t>
            </a:r>
            <a:r>
              <a:rPr lang="fr-FR" sz="2000" dirty="0"/>
              <a:t> </a:t>
            </a:r>
            <a:r>
              <a:rPr lang="fr-FR" sz="2000" dirty="0" err="1"/>
              <a:t>specified</a:t>
            </a:r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C49D5-4030-4F1F-8583-64D6825D603E}"/>
              </a:ext>
            </a:extLst>
          </p:cNvPr>
          <p:cNvSpPr txBox="1"/>
          <p:nvPr/>
        </p:nvSpPr>
        <p:spPr>
          <a:xfrm>
            <a:off x="2743200" y="3616187"/>
            <a:ext cx="7473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3/  projection-</a:t>
            </a:r>
            <a:r>
              <a:rPr lang="fr-FR" sz="2000" dirty="0" err="1"/>
              <a:t>cuts</a:t>
            </a:r>
            <a:r>
              <a:rPr lang="fr-FR" sz="2000" dirty="0"/>
              <a:t> for </a:t>
            </a:r>
            <a:r>
              <a:rPr lang="fr-FR" sz="2000" dirty="0" err="1"/>
              <a:t>complex</a:t>
            </a:r>
            <a:r>
              <a:rPr lang="fr-FR" sz="2000" dirty="0"/>
              <a:t> </a:t>
            </a:r>
            <a:r>
              <a:rPr lang="fr-FR" sz="2000" dirty="0" err="1"/>
              <a:t>Entities</a:t>
            </a:r>
            <a:r>
              <a:rPr lang="fr-FR" sz="2000" dirty="0"/>
              <a:t> graph </a:t>
            </a:r>
          </a:p>
          <a:p>
            <a:r>
              <a:rPr lang="fr-FR" sz="2000" dirty="0"/>
              <a:t>   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cyclic</a:t>
            </a:r>
            <a:r>
              <a:rPr lang="fr-FR" sz="2000" dirty="0"/>
              <a:t> </a:t>
            </a:r>
            <a:r>
              <a:rPr lang="fr-FR" sz="2000" dirty="0" err="1"/>
              <a:t>dependencies</a:t>
            </a:r>
            <a:r>
              <a:rPr lang="fr-FR" sz="2000" dirty="0"/>
              <a:t> parent-</a:t>
            </a:r>
            <a:r>
              <a:rPr lang="fr-FR" sz="2000" dirty="0" err="1"/>
              <a:t>child</a:t>
            </a:r>
            <a:r>
              <a:rPr lang="fr-FR" sz="2000" dirty="0"/>
              <a:t> (@ManyToOne(mappedBy..)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BBF40-6939-488C-B5D0-8EB025157654}"/>
              </a:ext>
            </a:extLst>
          </p:cNvPr>
          <p:cNvSpPr txBox="1"/>
          <p:nvPr/>
        </p:nvSpPr>
        <p:spPr>
          <a:xfrm>
            <a:off x="2743200" y="2803843"/>
            <a:ext cx="3404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2/ </a:t>
            </a:r>
            <a:r>
              <a:rPr lang="fr-FR" sz="2000" dirty="0" err="1"/>
              <a:t>Decoupling</a:t>
            </a:r>
            <a:r>
              <a:rPr lang="fr-FR" sz="2000" dirty="0"/>
              <a:t> </a:t>
            </a:r>
            <a:r>
              <a:rPr lang="fr-FR" sz="2000" dirty="0" err="1"/>
              <a:t>helps</a:t>
            </a:r>
            <a:r>
              <a:rPr lang="fr-FR" sz="2000" dirty="0"/>
              <a:t> </a:t>
            </a:r>
            <a:r>
              <a:rPr lang="fr-FR" sz="2000" dirty="0" err="1"/>
              <a:t>evolutivity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8A184-B43F-468E-A971-AD7861CC8EF4}"/>
              </a:ext>
            </a:extLst>
          </p:cNvPr>
          <p:cNvSpPr txBox="1"/>
          <p:nvPr/>
        </p:nvSpPr>
        <p:spPr>
          <a:xfrm>
            <a:off x="2743200" y="5639529"/>
            <a:ext cx="678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5/  Do not use HACKS like @JsonIgnore… (</a:t>
            </a:r>
            <a:r>
              <a:rPr lang="fr-FR" sz="2000" dirty="0" err="1"/>
              <a:t>see</a:t>
            </a:r>
            <a:r>
              <a:rPr lang="fr-FR" sz="2000" dirty="0"/>
              <a:t> 0/, 1/, 2/, 3/, 4/ 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5158F-4A91-484C-AE0E-3F53D387F873}"/>
              </a:ext>
            </a:extLst>
          </p:cNvPr>
          <p:cNvSpPr txBox="1"/>
          <p:nvPr/>
        </p:nvSpPr>
        <p:spPr>
          <a:xfrm>
            <a:off x="2743200" y="4781746"/>
            <a:ext cx="561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4/ </a:t>
            </a:r>
            <a:r>
              <a:rPr lang="fr-FR" sz="2000" dirty="0" err="1"/>
              <a:t>several</a:t>
            </a:r>
            <a:r>
              <a:rPr lang="fr-FR" sz="2000" dirty="0"/>
              <a:t> DTO classes/APIs for a single </a:t>
            </a:r>
            <a:r>
              <a:rPr lang="fr-FR" sz="2000" dirty="0" err="1"/>
              <a:t>Entity</a:t>
            </a:r>
            <a:r>
              <a:rPr lang="fr-FR" sz="2000" dirty="0"/>
              <a:t>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57A30-2B2F-4E18-91CE-1CAB0197912F}"/>
              </a:ext>
            </a:extLst>
          </p:cNvPr>
          <p:cNvSpPr txBox="1"/>
          <p:nvPr/>
        </p:nvSpPr>
        <p:spPr>
          <a:xfrm>
            <a:off x="2743200" y="1012329"/>
            <a:ext cx="642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0/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work</a:t>
            </a:r>
            <a:r>
              <a:rPr lang="fr-FR" sz="2000" dirty="0"/>
              <a:t> </a:t>
            </a:r>
            <a:r>
              <a:rPr lang="fr-FR" sz="2000" dirty="0" err="1"/>
              <a:t>except</a:t>
            </a:r>
            <a:r>
              <a:rPr lang="fr-FR" sz="2000" dirty="0"/>
              <a:t> on </a:t>
            </a:r>
            <a:r>
              <a:rPr lang="fr-FR" sz="2000" dirty="0" err="1"/>
              <a:t>simplicitic</a:t>
            </a:r>
            <a:r>
              <a:rPr lang="fr-FR" sz="2000" dirty="0"/>
              <a:t> </a:t>
            </a:r>
            <a:r>
              <a:rPr lang="fr-FR" sz="2000" dirty="0" err="1"/>
              <a:t>entities</a:t>
            </a:r>
            <a:r>
              <a:rPr lang="fr-FR" sz="2000" dirty="0"/>
              <a:t> (Transaction)</a:t>
            </a:r>
          </a:p>
        </p:txBody>
      </p:sp>
    </p:spTree>
    <p:extLst>
      <p:ext uri="{BB962C8B-B14F-4D97-AF65-F5344CB8AC3E}">
        <p14:creationId xmlns:p14="http://schemas.microsoft.com/office/powerpoint/2010/main" val="1016584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52F8-27C2-4463-83ED-AC2FA898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70" y="-2881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Activating</a:t>
            </a:r>
            <a:r>
              <a:rPr lang="fr-FR" dirty="0"/>
              <a:t> </a:t>
            </a:r>
            <a:r>
              <a:rPr lang="fr-FR" dirty="0" err="1"/>
              <a:t>EclipseJdtCompilerStrategy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3F7FF-A720-4B32-A058-427DE876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7" y="4140657"/>
            <a:ext cx="12011246" cy="22638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C0A13D9-0777-426B-96CD-F226F0BCBF3C}"/>
              </a:ext>
            </a:extLst>
          </p:cNvPr>
          <p:cNvSpPr/>
          <p:nvPr/>
        </p:nvSpPr>
        <p:spPr>
          <a:xfrm>
            <a:off x="6251944" y="5396023"/>
            <a:ext cx="590107" cy="32429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241C4E-4441-45BB-A2F6-E8B8BA5623B5}"/>
              </a:ext>
            </a:extLst>
          </p:cNvPr>
          <p:cNvSpPr/>
          <p:nvPr/>
        </p:nvSpPr>
        <p:spPr>
          <a:xfrm>
            <a:off x="5585637" y="4618074"/>
            <a:ext cx="746051" cy="32429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738DDA-84EA-4964-ACC4-321084DE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39" y="1296744"/>
            <a:ext cx="9289312" cy="24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8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C387-DBFC-443B-B2E5-8731EC2F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= the « </a:t>
            </a:r>
            <a:r>
              <a:rPr lang="fr-FR" dirty="0" err="1"/>
              <a:t>Simpler</a:t>
            </a:r>
            <a:r>
              <a:rPr lang="fr-FR" dirty="0"/>
              <a:t>, </a:t>
            </a:r>
            <a:r>
              <a:rPr lang="fr-FR" dirty="0" err="1"/>
              <a:t>faster</a:t>
            </a:r>
            <a:r>
              <a:rPr lang="fr-FR" dirty="0"/>
              <a:t> and </a:t>
            </a:r>
            <a:r>
              <a:rPr lang="fr-FR" dirty="0" err="1"/>
              <a:t>better</a:t>
            </a:r>
            <a:r>
              <a:rPr lang="fr-FR" dirty="0"/>
              <a:t> Java </a:t>
            </a:r>
            <a:r>
              <a:rPr lang="fr-FR" dirty="0" err="1"/>
              <a:t>bean</a:t>
            </a:r>
            <a:r>
              <a:rPr lang="fr-FR" dirty="0"/>
              <a:t> mapping </a:t>
            </a:r>
            <a:r>
              <a:rPr lang="fr-FR" dirty="0" err="1"/>
              <a:t>framework</a:t>
            </a:r>
            <a:r>
              <a:rPr lang="fr-FR" dirty="0"/>
              <a:t>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131EE-89C9-49EE-811D-CFE66F6A7143}"/>
              </a:ext>
            </a:extLst>
          </p:cNvPr>
          <p:cNvSpPr txBox="1"/>
          <p:nvPr/>
        </p:nvSpPr>
        <p:spPr>
          <a:xfrm>
            <a:off x="2961167" y="2316043"/>
            <a:ext cx="64928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Ultra FAST  (as fast as </a:t>
            </a:r>
            <a:r>
              <a:rPr lang="fr-FR" dirty="0" err="1"/>
              <a:t>optimized</a:t>
            </a:r>
            <a:r>
              <a:rPr lang="fr-FR" dirty="0"/>
              <a:t> hand-</a:t>
            </a:r>
            <a:r>
              <a:rPr lang="fr-FR" dirty="0" err="1"/>
              <a:t>written</a:t>
            </a:r>
            <a:r>
              <a:rPr lang="fr-FR" dirty="0"/>
              <a:t> code)</a:t>
            </a:r>
          </a:p>
          <a:p>
            <a:endParaRPr lang="fr-FR" dirty="0"/>
          </a:p>
          <a:p>
            <a:r>
              <a:rPr lang="fr-FR" dirty="0"/>
              <a:t>2/ Ultra concise API … convention of configuration</a:t>
            </a:r>
          </a:p>
          <a:p>
            <a:endParaRPr lang="fr-FR" dirty="0"/>
          </a:p>
          <a:p>
            <a:r>
              <a:rPr lang="fr-FR" dirty="0"/>
              <a:t>3/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customizable</a:t>
            </a:r>
            <a:r>
              <a:rPr lang="fr-FR" dirty="0"/>
              <a:t> if </a:t>
            </a:r>
            <a:r>
              <a:rPr lang="fr-FR" dirty="0" err="1"/>
              <a:t>needed</a:t>
            </a:r>
            <a:endParaRPr lang="fr-FR" dirty="0"/>
          </a:p>
          <a:p>
            <a:endParaRPr lang="fr-FR" dirty="0"/>
          </a:p>
          <a:p>
            <a:r>
              <a:rPr lang="fr-FR" dirty="0"/>
              <a:t>4/ No </a:t>
            </a:r>
            <a:r>
              <a:rPr lang="fr-FR" dirty="0" err="1"/>
              <a:t>need</a:t>
            </a:r>
            <a:r>
              <a:rPr lang="fr-FR" dirty="0"/>
              <a:t> to configure compile-time code </a:t>
            </a:r>
            <a:r>
              <a:rPr lang="fr-FR" dirty="0" err="1"/>
              <a:t>generator</a:t>
            </a:r>
            <a:r>
              <a:rPr lang="fr-FR" dirty="0"/>
              <a:t> / IDE plugins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CE1EE-81E2-47AC-BBEB-BF2E96E653A8}"/>
              </a:ext>
            </a:extLst>
          </p:cNvPr>
          <p:cNvSpPr txBox="1"/>
          <p:nvPr/>
        </p:nvSpPr>
        <p:spPr>
          <a:xfrm>
            <a:off x="2961167" y="5513874"/>
            <a:ext cx="850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  NO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support for   </a:t>
            </a:r>
            <a:r>
              <a:rPr lang="fr-FR" dirty="0" err="1"/>
              <a:t>findById</a:t>
            </a:r>
            <a:r>
              <a:rPr lang="fr-FR" dirty="0"/>
              <a:t>() « id » &lt;-&gt; « </a:t>
            </a:r>
            <a:r>
              <a:rPr lang="fr-FR" dirty="0" err="1"/>
              <a:t>entity</a:t>
            </a:r>
            <a:r>
              <a:rPr lang="fr-FR" dirty="0"/>
              <a:t> »   in JPA + </a:t>
            </a:r>
            <a:r>
              <a:rPr lang="fr-FR" dirty="0" err="1"/>
              <a:t>springboot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suitable</a:t>
            </a:r>
            <a:r>
              <a:rPr lang="fr-FR" dirty="0"/>
              <a:t> for JPA « merge » / </a:t>
            </a:r>
            <a:r>
              <a:rPr lang="fr-FR" dirty="0" err="1"/>
              <a:t>need</a:t>
            </a:r>
            <a:r>
              <a:rPr lang="fr-FR" dirty="0"/>
              <a:t> business </a:t>
            </a:r>
            <a:r>
              <a:rPr lang="fr-FR" dirty="0" err="1"/>
              <a:t>logic</a:t>
            </a:r>
            <a:r>
              <a:rPr lang="fr-FR" dirty="0"/>
              <a:t> code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A4F0B66B-0D92-47B1-B0FC-CCB12D6FCA28}"/>
              </a:ext>
            </a:extLst>
          </p:cNvPr>
          <p:cNvSpPr/>
          <p:nvPr/>
        </p:nvSpPr>
        <p:spPr>
          <a:xfrm>
            <a:off x="1908050" y="4725676"/>
            <a:ext cx="530087" cy="510327"/>
          </a:xfrm>
          <a:prstGeom prst="smileyFace">
            <a:avLst>
              <a:gd name="adj" fmla="val 486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07744897-3A5A-4B30-9C75-0DC6C1CC497E}"/>
              </a:ext>
            </a:extLst>
          </p:cNvPr>
          <p:cNvSpPr/>
          <p:nvPr/>
        </p:nvSpPr>
        <p:spPr>
          <a:xfrm>
            <a:off x="1930713" y="5513874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7A359B44-DDA8-4B43-8699-89FC3EF2563F}"/>
              </a:ext>
            </a:extLst>
          </p:cNvPr>
          <p:cNvSpPr/>
          <p:nvPr/>
        </p:nvSpPr>
        <p:spPr>
          <a:xfrm>
            <a:off x="1902601" y="3957263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DD18BB31-27C5-4530-A2CB-1DE77ABBA37D}"/>
              </a:ext>
            </a:extLst>
          </p:cNvPr>
          <p:cNvSpPr/>
          <p:nvPr/>
        </p:nvSpPr>
        <p:spPr>
          <a:xfrm>
            <a:off x="1930713" y="3400844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44F1E9DA-8869-43E9-A07E-A04DF2490D1F}"/>
              </a:ext>
            </a:extLst>
          </p:cNvPr>
          <p:cNvSpPr/>
          <p:nvPr/>
        </p:nvSpPr>
        <p:spPr>
          <a:xfrm>
            <a:off x="1941209" y="2821379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2C79C3D-AEE7-4586-A1BE-8545BCFEF2CF}"/>
              </a:ext>
            </a:extLst>
          </p:cNvPr>
          <p:cNvSpPr/>
          <p:nvPr/>
        </p:nvSpPr>
        <p:spPr>
          <a:xfrm>
            <a:off x="1936982" y="2276483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8962A-093B-4706-9B69-A155BEB68641}"/>
              </a:ext>
            </a:extLst>
          </p:cNvPr>
          <p:cNvSpPr txBox="1"/>
          <p:nvPr/>
        </p:nvSpPr>
        <p:spPr>
          <a:xfrm>
            <a:off x="2961167" y="4753273"/>
            <a:ext cx="481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5/ can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code in IDE, on </a:t>
            </a:r>
            <a:r>
              <a:rPr lang="fr-FR" dirty="0" err="1"/>
              <a:t>demand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454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4291-2D33-4FB8-A8D0-F9DC5F4D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Alternatives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4C553-1617-4D4A-B2B7-FD448332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1552465"/>
            <a:ext cx="6260094" cy="4467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2C32F-1E9E-45BE-8F0F-C0AD4C27F5B2}"/>
              </a:ext>
            </a:extLst>
          </p:cNvPr>
          <p:cNvSpPr txBox="1"/>
          <p:nvPr/>
        </p:nvSpPr>
        <p:spPr>
          <a:xfrm>
            <a:off x="7680252" y="1871441"/>
            <a:ext cx="40683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b="1" dirty="0" err="1"/>
              <a:t>MapStruct</a:t>
            </a:r>
            <a:r>
              <a:rPr lang="fr-FR" dirty="0"/>
              <a:t> » </a:t>
            </a:r>
            <a:r>
              <a:rPr lang="fr-FR" dirty="0" err="1"/>
              <a:t>chosen</a:t>
            </a:r>
            <a:r>
              <a:rPr lang="fr-FR" dirty="0"/>
              <a:t> in </a:t>
            </a:r>
            <a:r>
              <a:rPr lang="fr-FR" dirty="0" err="1"/>
              <a:t>JHipster</a:t>
            </a:r>
            <a:endParaRPr lang="fr-FR" dirty="0"/>
          </a:p>
          <a:p>
            <a:endParaRPr lang="fr-FR" dirty="0"/>
          </a:p>
          <a:p>
            <a:r>
              <a:rPr lang="fr-FR" dirty="0"/>
              <a:t>++ code </a:t>
            </a:r>
            <a:r>
              <a:rPr lang="fr-FR" dirty="0" err="1"/>
              <a:t>generated</a:t>
            </a:r>
            <a:r>
              <a:rPr lang="fr-FR" dirty="0"/>
              <a:t> at compile-time</a:t>
            </a:r>
          </a:p>
          <a:p>
            <a:r>
              <a:rPr lang="fr-FR" dirty="0"/>
              <a:t>-- … </a:t>
            </a:r>
            <a:r>
              <a:rPr lang="fr-FR" dirty="0" err="1"/>
              <a:t>need</a:t>
            </a:r>
            <a:r>
              <a:rPr lang="fr-FR" dirty="0"/>
              <a:t> IDE plugins / config</a:t>
            </a:r>
          </a:p>
          <a:p>
            <a:r>
              <a:rPr lang="fr-FR" dirty="0"/>
              <a:t>--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declare</a:t>
            </a:r>
            <a:r>
              <a:rPr lang="fr-FR" dirty="0"/>
              <a:t> all </a:t>
            </a:r>
            <a:r>
              <a:rPr lang="fr-FR" dirty="0" err="1"/>
              <a:t>methods</a:t>
            </a:r>
            <a:r>
              <a:rPr lang="fr-FR" dirty="0"/>
              <a:t> signatures </a:t>
            </a:r>
            <a:br>
              <a:rPr lang="fr-FR" dirty="0"/>
            </a:br>
            <a:r>
              <a:rPr lang="fr-FR" dirty="0"/>
              <a:t>    in interfaces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396FD-2447-4E95-83A8-081181B5301D}"/>
              </a:ext>
            </a:extLst>
          </p:cNvPr>
          <p:cNvSpPr txBox="1"/>
          <p:nvPr/>
        </p:nvSpPr>
        <p:spPr>
          <a:xfrm>
            <a:off x="7827336" y="4589879"/>
            <a:ext cx="316259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Non viable </a:t>
            </a:r>
            <a:r>
              <a:rPr lang="fr-FR" sz="2400" b="1" dirty="0" err="1"/>
              <a:t>legacy</a:t>
            </a:r>
            <a:r>
              <a:rPr lang="fr-FR" sz="2400" b="1" dirty="0"/>
              <a:t> </a:t>
            </a:r>
            <a:r>
              <a:rPr lang="fr-FR" sz="2400" b="1" dirty="0" err="1"/>
              <a:t>ideas</a:t>
            </a:r>
            <a:endParaRPr lang="fr-FR" dirty="0"/>
          </a:p>
          <a:p>
            <a:r>
              <a:rPr lang="fr-FR" dirty="0"/>
              <a:t>« </a:t>
            </a:r>
            <a:r>
              <a:rPr lang="fr-FR" b="1" dirty="0" err="1"/>
              <a:t>Dozer</a:t>
            </a:r>
            <a:r>
              <a:rPr lang="fr-FR" dirty="0"/>
              <a:t> » !!</a:t>
            </a:r>
          </a:p>
          <a:p>
            <a:r>
              <a:rPr lang="fr-FR" dirty="0"/>
              <a:t>Old, buggy, NO code </a:t>
            </a:r>
            <a:r>
              <a:rPr lang="fr-FR" dirty="0" err="1"/>
              <a:t>generated</a:t>
            </a:r>
            <a:endParaRPr lang="fr-FR" dirty="0"/>
          </a:p>
          <a:p>
            <a:r>
              <a:rPr lang="fr-FR" dirty="0"/>
              <a:t>Very </a:t>
            </a:r>
            <a:r>
              <a:rPr lang="fr-FR" dirty="0" err="1"/>
              <a:t>bad</a:t>
            </a:r>
            <a:r>
              <a:rPr lang="fr-FR" dirty="0"/>
              <a:t> performances</a:t>
            </a:r>
          </a:p>
          <a:p>
            <a:r>
              <a:rPr lang="fr-FR" dirty="0" err="1"/>
              <a:t>Fully</a:t>
            </a:r>
            <a:r>
              <a:rPr lang="fr-FR" dirty="0"/>
              <a:t> by introspection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886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7BE4-89E1-4828-AD4A-6A5CAC73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MapStruct</a:t>
            </a:r>
            <a:br>
              <a:rPr lang="fr-FR" dirty="0"/>
            </a:br>
            <a:r>
              <a:rPr lang="fr-FR" dirty="0"/>
              <a:t>(alternative </a:t>
            </a:r>
            <a:r>
              <a:rPr lang="fr-FR" dirty="0" err="1"/>
              <a:t>chosen</a:t>
            </a:r>
            <a:r>
              <a:rPr lang="fr-FR" dirty="0"/>
              <a:t> in </a:t>
            </a:r>
            <a:r>
              <a:rPr lang="fr-FR" dirty="0" err="1"/>
              <a:t>Jhipster</a:t>
            </a:r>
            <a:r>
              <a:rPr lang="fr-FR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07C1E-B0DD-491E-95EE-939D771A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38" y="1382233"/>
            <a:ext cx="8922801" cy="5232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D64F4-76BD-4A6F-AAF5-FB37855C9B11}"/>
              </a:ext>
            </a:extLst>
          </p:cNvPr>
          <p:cNvSpPr txBox="1"/>
          <p:nvPr/>
        </p:nvSpPr>
        <p:spPr>
          <a:xfrm>
            <a:off x="249865" y="2769890"/>
            <a:ext cx="3998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https://mapstruct.org/</a:t>
            </a:r>
          </a:p>
        </p:txBody>
      </p:sp>
    </p:spTree>
    <p:extLst>
      <p:ext uri="{BB962C8B-B14F-4D97-AF65-F5344CB8AC3E}">
        <p14:creationId xmlns:p14="http://schemas.microsoft.com/office/powerpoint/2010/main" val="826148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5BD0-D019-4D31-BA4A-CEE9AF91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12" y="0"/>
            <a:ext cx="10515600" cy="1325563"/>
          </a:xfrm>
        </p:spPr>
        <p:txBody>
          <a:bodyPr/>
          <a:lstStyle/>
          <a:p>
            <a:r>
              <a:rPr lang="fr-FR" dirty="0"/>
              <a:t>https://github.com/mapstruct/mapstruct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C93A2-0319-4612-90D1-E6254810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85" y="1811053"/>
            <a:ext cx="8955025" cy="45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27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57BB-08D9-4E68-9B59-F010547A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… no </a:t>
            </a:r>
            <a:r>
              <a:rPr lang="fr-FR" dirty="0" err="1"/>
              <a:t>findById</a:t>
            </a:r>
            <a:r>
              <a:rPr lang="fr-FR" dirty="0"/>
              <a:t> in  </a:t>
            </a:r>
            <a:r>
              <a:rPr lang="fr-FR" dirty="0" err="1"/>
              <a:t>Springboot</a:t>
            </a:r>
            <a:r>
              <a:rPr lang="fr-FR" dirty="0"/>
              <a:t>/JPA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7A16A-0C25-43EC-A8FF-67132C67AE8A}"/>
              </a:ext>
            </a:extLst>
          </p:cNvPr>
          <p:cNvSpPr txBox="1"/>
          <p:nvPr/>
        </p:nvSpPr>
        <p:spPr>
          <a:xfrm>
            <a:off x="2716618" y="3206609"/>
            <a:ext cx="850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  NO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support for   </a:t>
            </a:r>
            <a:r>
              <a:rPr lang="fr-FR" dirty="0" err="1"/>
              <a:t>findById</a:t>
            </a:r>
            <a:r>
              <a:rPr lang="fr-FR" dirty="0"/>
              <a:t>() « id » &lt;-&gt; « </a:t>
            </a:r>
            <a:r>
              <a:rPr lang="fr-FR" dirty="0" err="1"/>
              <a:t>entity</a:t>
            </a:r>
            <a:r>
              <a:rPr lang="fr-FR" dirty="0"/>
              <a:t> »   in JPA + </a:t>
            </a:r>
            <a:r>
              <a:rPr lang="fr-FR" dirty="0" err="1"/>
              <a:t>springboot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suitable</a:t>
            </a:r>
            <a:r>
              <a:rPr lang="fr-FR" dirty="0"/>
              <a:t> for JPA « merge » / </a:t>
            </a:r>
            <a:r>
              <a:rPr lang="fr-FR" dirty="0" err="1"/>
              <a:t>need</a:t>
            </a:r>
            <a:r>
              <a:rPr lang="fr-FR" dirty="0"/>
              <a:t> business </a:t>
            </a:r>
            <a:r>
              <a:rPr lang="fr-FR" dirty="0" err="1"/>
              <a:t>logic</a:t>
            </a:r>
            <a:r>
              <a:rPr lang="fr-FR" dirty="0"/>
              <a:t> code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95AC2D64-580B-43A6-B525-10C450CDEB9E}"/>
              </a:ext>
            </a:extLst>
          </p:cNvPr>
          <p:cNvSpPr/>
          <p:nvPr/>
        </p:nvSpPr>
        <p:spPr>
          <a:xfrm>
            <a:off x="1686164" y="3206609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823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544D-4767-440F-8E20-1F52021B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5460" cy="1325563"/>
          </a:xfrm>
        </p:spPr>
        <p:txBody>
          <a:bodyPr/>
          <a:lstStyle/>
          <a:p>
            <a:r>
              <a:rPr lang="fr-FR" dirty="0"/>
              <a:t>Mapping </a:t>
            </a:r>
            <a:r>
              <a:rPr lang="fr-FR" dirty="0" err="1"/>
              <a:t>Entity</a:t>
            </a:r>
            <a:r>
              <a:rPr lang="fr-FR" dirty="0"/>
              <a:t>-DTO  +    </a:t>
            </a:r>
            <a:r>
              <a:rPr lang="fr-FR" dirty="0" err="1"/>
              <a:t>Entity</a:t>
            </a:r>
            <a:r>
              <a:rPr lang="fr-FR" dirty="0"/>
              <a:t> – ID  </a:t>
            </a:r>
            <a:r>
              <a:rPr lang="fr-FR" dirty="0" err="1"/>
              <a:t>findById</a:t>
            </a:r>
            <a:r>
              <a:rPr lang="fr-FR" dirty="0"/>
              <a:t> !!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9D4FC2-E923-400B-B083-4BF8073444FF}"/>
              </a:ext>
            </a:extLst>
          </p:cNvPr>
          <p:cNvSpPr/>
          <p:nvPr/>
        </p:nvSpPr>
        <p:spPr>
          <a:xfrm>
            <a:off x="755739" y="2165419"/>
            <a:ext cx="134950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DCDF5-06B6-4128-9D59-883E0FE65217}"/>
              </a:ext>
            </a:extLst>
          </p:cNvPr>
          <p:cNvSpPr txBox="1"/>
          <p:nvPr/>
        </p:nvSpPr>
        <p:spPr>
          <a:xfrm>
            <a:off x="755739" y="2155393"/>
            <a:ext cx="110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XEntity</a:t>
            </a:r>
            <a:endParaRPr lang="fr-F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F082A-8CD7-4EAB-8748-AEDB8C258BE7}"/>
              </a:ext>
            </a:extLst>
          </p:cNvPr>
          <p:cNvSpPr txBox="1"/>
          <p:nvPr/>
        </p:nvSpPr>
        <p:spPr>
          <a:xfrm>
            <a:off x="2797698" y="287151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831D1-E3F5-481C-BA02-F49A0494CD56}"/>
              </a:ext>
            </a:extLst>
          </p:cNvPr>
          <p:cNvSpPr/>
          <p:nvPr/>
        </p:nvSpPr>
        <p:spPr>
          <a:xfrm>
            <a:off x="3324242" y="3056176"/>
            <a:ext cx="1348767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164BA-B328-41B7-9C04-6A462D9E10F6}"/>
              </a:ext>
            </a:extLst>
          </p:cNvPr>
          <p:cNvSpPr txBox="1"/>
          <p:nvPr/>
        </p:nvSpPr>
        <p:spPr>
          <a:xfrm>
            <a:off x="3324243" y="3046150"/>
            <a:ext cx="109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YEntity</a:t>
            </a:r>
            <a:endParaRPr lang="fr-FR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691A4C-9EB8-48D7-987C-F6E844E45E81}"/>
              </a:ext>
            </a:extLst>
          </p:cNvPr>
          <p:cNvCxnSpPr/>
          <p:nvPr/>
        </p:nvCxnSpPr>
        <p:spPr>
          <a:xfrm>
            <a:off x="2231501" y="2945219"/>
            <a:ext cx="972880" cy="514749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43DCCE-4954-407F-A346-4CFFFC94FEE7}"/>
              </a:ext>
            </a:extLst>
          </p:cNvPr>
          <p:cNvSpPr txBox="1"/>
          <p:nvPr/>
        </p:nvSpPr>
        <p:spPr>
          <a:xfrm>
            <a:off x="563034" y="2953816"/>
            <a:ext cx="1947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@ManyToOne(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fetchType</a:t>
            </a:r>
            <a:r>
              <a:rPr lang="fr-FR" dirty="0"/>
              <a:t>=LAZY)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085A5F-DC53-4F66-92B4-3418D441D773}"/>
              </a:ext>
            </a:extLst>
          </p:cNvPr>
          <p:cNvSpPr/>
          <p:nvPr/>
        </p:nvSpPr>
        <p:spPr>
          <a:xfrm>
            <a:off x="5805377" y="2587712"/>
            <a:ext cx="94629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50497-1F75-41C2-90BF-D845E181E6D4}"/>
              </a:ext>
            </a:extLst>
          </p:cNvPr>
          <p:cNvSpPr/>
          <p:nvPr/>
        </p:nvSpPr>
        <p:spPr>
          <a:xfrm>
            <a:off x="7329146" y="2297134"/>
            <a:ext cx="134950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B4B456-2C3E-47DF-9420-47CCFB6444CE}"/>
              </a:ext>
            </a:extLst>
          </p:cNvPr>
          <p:cNvSpPr txBox="1"/>
          <p:nvPr/>
        </p:nvSpPr>
        <p:spPr>
          <a:xfrm>
            <a:off x="7329146" y="2287108"/>
            <a:ext cx="896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XDTO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DCB1E-7EBB-41DA-BEA7-EDC05BB2DE4D}"/>
              </a:ext>
            </a:extLst>
          </p:cNvPr>
          <p:cNvSpPr txBox="1"/>
          <p:nvPr/>
        </p:nvSpPr>
        <p:spPr>
          <a:xfrm>
            <a:off x="9371105" y="300322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49358E-C3B0-4BD1-AC2E-91B108AD8DB1}"/>
              </a:ext>
            </a:extLst>
          </p:cNvPr>
          <p:cNvSpPr/>
          <p:nvPr/>
        </p:nvSpPr>
        <p:spPr>
          <a:xfrm>
            <a:off x="9897649" y="3187891"/>
            <a:ext cx="1754519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2DD50-F33F-4985-8BC5-B3F9E0352A43}"/>
              </a:ext>
            </a:extLst>
          </p:cNvPr>
          <p:cNvSpPr txBox="1"/>
          <p:nvPr/>
        </p:nvSpPr>
        <p:spPr>
          <a:xfrm>
            <a:off x="9897650" y="3177865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YLightIdDTO</a:t>
            </a:r>
            <a:endParaRPr lang="fr-FR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72EE65-36DC-4466-A239-9A32A06802D6}"/>
              </a:ext>
            </a:extLst>
          </p:cNvPr>
          <p:cNvCxnSpPr/>
          <p:nvPr/>
        </p:nvCxnSpPr>
        <p:spPr>
          <a:xfrm>
            <a:off x="8804908" y="3076934"/>
            <a:ext cx="972880" cy="514749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054AF68-7D70-4623-9D57-CA9B52EF828E}"/>
              </a:ext>
            </a:extLst>
          </p:cNvPr>
          <p:cNvSpPr/>
          <p:nvPr/>
        </p:nvSpPr>
        <p:spPr>
          <a:xfrm>
            <a:off x="9905226" y="4415093"/>
            <a:ext cx="1838434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51C3CD-F76E-4E42-A059-4476B2EB8123}"/>
              </a:ext>
            </a:extLst>
          </p:cNvPr>
          <p:cNvSpPr txBox="1"/>
          <p:nvPr/>
        </p:nvSpPr>
        <p:spPr>
          <a:xfrm>
            <a:off x="9848031" y="4454261"/>
            <a:ext cx="196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YDetailedDTO</a:t>
            </a:r>
            <a:endParaRPr lang="fr-FR" sz="2400" b="1" dirty="0"/>
          </a:p>
        </p:txBody>
      </p:sp>
      <p:sp>
        <p:nvSpPr>
          <p:cNvPr id="24" name="Not Equal 23">
            <a:extLst>
              <a:ext uri="{FF2B5EF4-FFF2-40B4-BE49-F238E27FC236}">
                <a16:creationId xmlns:a16="http://schemas.microsoft.com/office/drawing/2014/main" id="{B6DE4B2E-BD8D-4332-896E-065B0F63CAD6}"/>
              </a:ext>
            </a:extLst>
          </p:cNvPr>
          <p:cNvSpPr/>
          <p:nvPr/>
        </p:nvSpPr>
        <p:spPr>
          <a:xfrm>
            <a:off x="10534206" y="4084171"/>
            <a:ext cx="372140" cy="300293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812B5D6-C523-4A27-B42E-DC039BBA9197}"/>
              </a:ext>
            </a:extLst>
          </p:cNvPr>
          <p:cNvSpPr/>
          <p:nvPr/>
        </p:nvSpPr>
        <p:spPr>
          <a:xfrm rot="5400000">
            <a:off x="7567923" y="4500427"/>
            <a:ext cx="94629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A6F475-1443-4D6A-9149-7E4810B83931}"/>
              </a:ext>
            </a:extLst>
          </p:cNvPr>
          <p:cNvSpPr txBox="1"/>
          <p:nvPr/>
        </p:nvSpPr>
        <p:spPr>
          <a:xfrm>
            <a:off x="7219507" y="5402994"/>
            <a:ext cx="4612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Edit on Client-</a:t>
            </a:r>
            <a:r>
              <a:rPr lang="fr-FR" dirty="0" err="1"/>
              <a:t>side</a:t>
            </a:r>
            <a:r>
              <a:rPr lang="fr-FR" dirty="0"/>
              <a:t> … </a:t>
            </a:r>
          </a:p>
          <a:p>
            <a:r>
              <a:rPr lang="fr-FR" dirty="0"/>
              <a:t>- change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 ( no change </a:t>
            </a:r>
            <a:r>
              <a:rPr lang="fr-FR" dirty="0" err="1"/>
              <a:t>ManyToOne</a:t>
            </a:r>
            <a:r>
              <a:rPr lang="fr-FR" dirty="0"/>
              <a:t> )</a:t>
            </a:r>
          </a:p>
          <a:p>
            <a:r>
              <a:rPr lang="fr-FR" dirty="0"/>
              <a:t>- Change </a:t>
            </a:r>
            <a:r>
              <a:rPr lang="fr-FR" dirty="0" err="1"/>
              <a:t>ManyToOne</a:t>
            </a:r>
            <a:r>
              <a:rPr lang="fr-FR" dirty="0"/>
              <a:t> relation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91D28DB-8DB1-40BD-9ED7-EA63A1089CB6}"/>
              </a:ext>
            </a:extLst>
          </p:cNvPr>
          <p:cNvSpPr/>
          <p:nvPr/>
        </p:nvSpPr>
        <p:spPr>
          <a:xfrm flipH="1">
            <a:off x="5891965" y="5719163"/>
            <a:ext cx="9022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1B3576-4D65-41E7-92F1-3FCD20850688}"/>
              </a:ext>
            </a:extLst>
          </p:cNvPr>
          <p:cNvSpPr txBox="1"/>
          <p:nvPr/>
        </p:nvSpPr>
        <p:spPr>
          <a:xfrm>
            <a:off x="593352" y="5027631"/>
            <a:ext cx="45068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Update </a:t>
            </a:r>
            <a:r>
              <a:rPr lang="fr-FR" dirty="0" err="1"/>
              <a:t>XEntity</a:t>
            </a:r>
            <a:endParaRPr lang="fr-FR" dirty="0"/>
          </a:p>
          <a:p>
            <a:r>
              <a:rPr lang="fr-FR" dirty="0"/>
              <a:t>… do not put </a:t>
            </a:r>
            <a:r>
              <a:rPr lang="fr-FR" dirty="0" err="1"/>
              <a:t>invalid</a:t>
            </a:r>
            <a:r>
              <a:rPr lang="fr-FR" dirty="0"/>
              <a:t>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in session !!</a:t>
            </a:r>
          </a:p>
          <a:p>
            <a:r>
              <a:rPr lang="fr-FR" dirty="0"/>
              <a:t>do not « clean »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YEntity</a:t>
            </a:r>
            <a:r>
              <a:rPr lang="fr-FR" dirty="0"/>
              <a:t>  content !!</a:t>
            </a:r>
          </a:p>
          <a:p>
            <a:r>
              <a:rPr lang="fr-FR" dirty="0"/>
              <a:t>do not </a:t>
            </a:r>
            <a:r>
              <a:rPr lang="fr-FR" dirty="0" err="1"/>
              <a:t>create</a:t>
            </a:r>
            <a:r>
              <a:rPr lang="fr-FR" dirty="0"/>
              <a:t> new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YEntity</a:t>
            </a:r>
            <a:r>
              <a:rPr lang="fr-FR" dirty="0"/>
              <a:t> !!</a:t>
            </a:r>
          </a:p>
          <a:p>
            <a:r>
              <a:rPr lang="fr-FR" dirty="0"/>
              <a:t>« </a:t>
            </a:r>
            <a:r>
              <a:rPr lang="fr-FR" dirty="0" err="1"/>
              <a:t>attach</a:t>
            </a:r>
            <a:r>
              <a:rPr lang="fr-FR" dirty="0"/>
              <a:t> » / « </a:t>
            </a:r>
            <a:r>
              <a:rPr lang="fr-FR" dirty="0" err="1"/>
              <a:t>detach</a:t>
            </a:r>
            <a:r>
              <a:rPr lang="fr-FR" dirty="0"/>
              <a:t> »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by </a:t>
            </a:r>
            <a:r>
              <a:rPr lang="fr-FR" dirty="0" err="1"/>
              <a:t>ids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9B5F30-6CF4-47B3-BD1D-38084FDCC19D}"/>
              </a:ext>
            </a:extLst>
          </p:cNvPr>
          <p:cNvSpPr txBox="1"/>
          <p:nvPr/>
        </p:nvSpPr>
        <p:spPr>
          <a:xfrm>
            <a:off x="5172740" y="2155393"/>
            <a:ext cx="170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entityToDTOId</a:t>
            </a:r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D01DFF-6F01-4A2B-A9D3-CA86625280DB}"/>
              </a:ext>
            </a:extLst>
          </p:cNvPr>
          <p:cNvSpPr txBox="1"/>
          <p:nvPr/>
        </p:nvSpPr>
        <p:spPr>
          <a:xfrm>
            <a:off x="5172740" y="5218328"/>
            <a:ext cx="170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dtoIdToEntity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28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7A32-1844-4EF1-9DC3-B92A1D9C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findById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 … unique Object in Session per Id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19DA01-F0FB-4D92-BA6E-54C1F136A6D5}"/>
              </a:ext>
            </a:extLst>
          </p:cNvPr>
          <p:cNvCxnSpPr/>
          <p:nvPr/>
        </p:nvCxnSpPr>
        <p:spPr>
          <a:xfrm>
            <a:off x="954743" y="2799173"/>
            <a:ext cx="0" cy="3258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29DE5-6A94-4514-8AD0-0FCABC1D781E}"/>
              </a:ext>
            </a:extLst>
          </p:cNvPr>
          <p:cNvCxnSpPr>
            <a:cxnSpLocks/>
          </p:cNvCxnSpPr>
          <p:nvPr/>
        </p:nvCxnSpPr>
        <p:spPr>
          <a:xfrm>
            <a:off x="811308" y="2799173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3222A3-DDF9-4F38-8266-384D17450BE2}"/>
              </a:ext>
            </a:extLst>
          </p:cNvPr>
          <p:cNvSpPr txBox="1"/>
          <p:nvPr/>
        </p:nvSpPr>
        <p:spPr>
          <a:xfrm>
            <a:off x="523931" y="2382315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B44950-C1B1-490C-B855-A06B86003C03}"/>
              </a:ext>
            </a:extLst>
          </p:cNvPr>
          <p:cNvCxnSpPr>
            <a:cxnSpLocks/>
          </p:cNvCxnSpPr>
          <p:nvPr/>
        </p:nvCxnSpPr>
        <p:spPr>
          <a:xfrm>
            <a:off x="1026460" y="3242926"/>
            <a:ext cx="0" cy="23666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54AF95-DFD7-4600-A563-D1A3FBB90343}"/>
              </a:ext>
            </a:extLst>
          </p:cNvPr>
          <p:cNvCxnSpPr>
            <a:cxnSpLocks/>
          </p:cNvCxnSpPr>
          <p:nvPr/>
        </p:nvCxnSpPr>
        <p:spPr>
          <a:xfrm flipH="1">
            <a:off x="1013014" y="3247408"/>
            <a:ext cx="1792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42B5A1-129C-457A-A9FD-16CBF8675A51}"/>
              </a:ext>
            </a:extLst>
          </p:cNvPr>
          <p:cNvCxnSpPr>
            <a:cxnSpLocks/>
          </p:cNvCxnSpPr>
          <p:nvPr/>
        </p:nvCxnSpPr>
        <p:spPr>
          <a:xfrm flipH="1">
            <a:off x="1013011" y="5605127"/>
            <a:ext cx="1792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FEFFD9-0517-4EE0-85DD-7B8D473AA678}"/>
              </a:ext>
            </a:extLst>
          </p:cNvPr>
          <p:cNvSpPr txBox="1"/>
          <p:nvPr/>
        </p:nvSpPr>
        <p:spPr>
          <a:xfrm>
            <a:off x="954743" y="2925603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CB3E5-09A2-4DB1-AB78-43B35658E062}"/>
              </a:ext>
            </a:extLst>
          </p:cNvPr>
          <p:cNvSpPr txBox="1"/>
          <p:nvPr/>
        </p:nvSpPr>
        <p:spPr>
          <a:xfrm>
            <a:off x="1241608" y="5137920"/>
            <a:ext cx="344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 = </a:t>
            </a:r>
            <a:r>
              <a:rPr lang="fr-FR" sz="2800" b="1" dirty="0" err="1"/>
              <a:t>brepo.findById</a:t>
            </a:r>
            <a:r>
              <a:rPr lang="fr-FR" sz="2800" b="1" dirty="0"/>
              <a:t>(id)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ACDAE9-757E-4C7E-98A4-79B01F413648}"/>
              </a:ext>
            </a:extLst>
          </p:cNvPr>
          <p:cNvSpPr/>
          <p:nvPr/>
        </p:nvSpPr>
        <p:spPr>
          <a:xfrm>
            <a:off x="3787083" y="3485072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17689C-8D34-415D-AAE4-295F695DE0EC}"/>
              </a:ext>
            </a:extLst>
          </p:cNvPr>
          <p:cNvSpPr/>
          <p:nvPr/>
        </p:nvSpPr>
        <p:spPr>
          <a:xfrm>
            <a:off x="7348116" y="3433048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9A92-E158-44E6-9575-F92602893625}"/>
              </a:ext>
            </a:extLst>
          </p:cNvPr>
          <p:cNvSpPr txBox="1"/>
          <p:nvPr/>
        </p:nvSpPr>
        <p:spPr>
          <a:xfrm>
            <a:off x="3372300" y="5699944"/>
            <a:ext cx="2586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Lookup</a:t>
            </a:r>
            <a:r>
              <a:rPr lang="fr-FR" dirty="0"/>
              <a:t> in Level2Cache</a:t>
            </a:r>
          </a:p>
          <a:p>
            <a:r>
              <a:rPr lang="fr-FR" dirty="0"/>
              <a:t>If </a:t>
            </a:r>
            <a:r>
              <a:rPr lang="fr-FR" dirty="0" err="1"/>
              <a:t>found</a:t>
            </a:r>
            <a:r>
              <a:rPr lang="fr-FR" dirty="0"/>
              <a:t> =&gt; return pointer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148E4-F039-4AE9-9186-75E0599125CF}"/>
              </a:ext>
            </a:extLst>
          </p:cNvPr>
          <p:cNvSpPr txBox="1"/>
          <p:nvPr/>
        </p:nvSpPr>
        <p:spPr>
          <a:xfrm>
            <a:off x="1065710" y="3727787"/>
            <a:ext cx="1359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a.getB</a:t>
            </a:r>
            <a:r>
              <a:rPr lang="fr-FR" sz="2800" b="1" dirty="0"/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73D55-6144-44B2-9DD7-2BB47FCEDD15}"/>
              </a:ext>
            </a:extLst>
          </p:cNvPr>
          <p:cNvSpPr txBox="1"/>
          <p:nvPr/>
        </p:nvSpPr>
        <p:spPr>
          <a:xfrm>
            <a:off x="2006785" y="4264131"/>
            <a:ext cx="167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! </a:t>
            </a:r>
            <a:r>
              <a:rPr lang="fr-FR" dirty="0" err="1"/>
              <a:t>already</a:t>
            </a:r>
            <a:r>
              <a:rPr lang="fr-FR" dirty="0"/>
              <a:t> </a:t>
            </a:r>
          </a:p>
          <a:p>
            <a:r>
              <a:rPr lang="fr-FR" dirty="0"/>
              <a:t>      </a:t>
            </a:r>
            <a:r>
              <a:rPr lang="fr-FR" dirty="0" err="1"/>
              <a:t>lazy</a:t>
            </a:r>
            <a:r>
              <a:rPr lang="fr-FR" dirty="0"/>
              <a:t> </a:t>
            </a:r>
            <a:r>
              <a:rPr lang="fr-FR" dirty="0" err="1"/>
              <a:t>fetched</a:t>
            </a:r>
            <a:r>
              <a:rPr lang="fr-FR" dirty="0"/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4EE4C6-F1B3-4E21-82D5-40A77496DFCB}"/>
              </a:ext>
            </a:extLst>
          </p:cNvPr>
          <p:cNvCxnSpPr>
            <a:cxnSpLocks/>
          </p:cNvCxnSpPr>
          <p:nvPr/>
        </p:nvCxnSpPr>
        <p:spPr>
          <a:xfrm>
            <a:off x="1360417" y="2666828"/>
            <a:ext cx="441776" cy="35862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1B228B-E79D-49BF-939A-0D025404D7A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607740" y="3207289"/>
            <a:ext cx="1460068" cy="380185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68880B-D4D7-4556-9C09-C88907733CE5}"/>
              </a:ext>
            </a:extLst>
          </p:cNvPr>
          <p:cNvSpPr txBox="1"/>
          <p:nvPr/>
        </p:nvSpPr>
        <p:spPr>
          <a:xfrm>
            <a:off x="3572018" y="2253799"/>
            <a:ext cx="2862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Level1Cache</a:t>
            </a:r>
          </a:p>
          <a:p>
            <a:r>
              <a:rPr lang="fr-FR" sz="2000" dirty="0"/>
              <a:t>(=Session )</a:t>
            </a:r>
          </a:p>
          <a:p>
            <a:r>
              <a:rPr lang="fr-FR" sz="2000" dirty="0"/>
              <a:t>Read-Write, single-thread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81DEEF-F73E-4DDC-8368-44D10D00C7A0}"/>
              </a:ext>
            </a:extLst>
          </p:cNvPr>
          <p:cNvSpPr txBox="1"/>
          <p:nvPr/>
        </p:nvSpPr>
        <p:spPr>
          <a:xfrm>
            <a:off x="7377349" y="2222206"/>
            <a:ext cx="28435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Level2Cache</a:t>
            </a:r>
          </a:p>
          <a:p>
            <a:r>
              <a:rPr lang="fr-FR" sz="2000" dirty="0"/>
              <a:t>(=Global)</a:t>
            </a:r>
          </a:p>
          <a:p>
            <a:r>
              <a:rPr lang="fr-FR" sz="2000" dirty="0"/>
              <a:t> Read-</a:t>
            </a:r>
            <a:r>
              <a:rPr lang="fr-FR" sz="2000" dirty="0" err="1"/>
              <a:t>Only</a:t>
            </a:r>
            <a:r>
              <a:rPr lang="fr-FR" sz="2000" dirty="0"/>
              <a:t>, </a:t>
            </a:r>
            <a:r>
              <a:rPr lang="fr-FR" sz="2000" dirty="0" err="1"/>
              <a:t>multi-threads</a:t>
            </a:r>
            <a:endParaRPr lang="fr-FR" sz="2000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1BADE96-06DA-4FD7-A785-B85A0F6DBD12}"/>
              </a:ext>
            </a:extLst>
          </p:cNvPr>
          <p:cNvSpPr/>
          <p:nvPr/>
        </p:nvSpPr>
        <p:spPr>
          <a:xfrm rot="20146269">
            <a:off x="1763532" y="4277674"/>
            <a:ext cx="300318" cy="7723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8E9159C-C292-4D00-ADDC-3AB616232C29}"/>
              </a:ext>
            </a:extLst>
          </p:cNvPr>
          <p:cNvSpPr/>
          <p:nvPr/>
        </p:nvSpPr>
        <p:spPr>
          <a:xfrm rot="12033836">
            <a:off x="4002146" y="3776109"/>
            <a:ext cx="300318" cy="1355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DEFE23B-C37D-4759-A92E-F218A1D613EE}"/>
              </a:ext>
            </a:extLst>
          </p:cNvPr>
          <p:cNvSpPr/>
          <p:nvPr/>
        </p:nvSpPr>
        <p:spPr>
          <a:xfrm rot="16200000">
            <a:off x="6424301" y="2663645"/>
            <a:ext cx="300318" cy="23420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6326CC-9DBC-4847-A93D-32F1D469B818}"/>
              </a:ext>
            </a:extLst>
          </p:cNvPr>
          <p:cNvSpPr txBox="1"/>
          <p:nvPr/>
        </p:nvSpPr>
        <p:spPr>
          <a:xfrm>
            <a:off x="5270817" y="4069515"/>
            <a:ext cx="232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lookup</a:t>
            </a:r>
            <a:r>
              <a:rPr lang="fr-FR" dirty="0"/>
              <a:t> in Level2Cache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6578551-0464-4395-AB43-9CECAED06FB2}"/>
              </a:ext>
            </a:extLst>
          </p:cNvPr>
          <p:cNvSpPr/>
          <p:nvPr/>
        </p:nvSpPr>
        <p:spPr>
          <a:xfrm rot="16200000">
            <a:off x="9495185" y="3044947"/>
            <a:ext cx="300318" cy="1564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AC9B2-0CF6-4046-92E9-9A6CFEFB62EA}"/>
              </a:ext>
            </a:extLst>
          </p:cNvPr>
          <p:cNvSpPr txBox="1"/>
          <p:nvPr/>
        </p:nvSpPr>
        <p:spPr>
          <a:xfrm>
            <a:off x="8585329" y="4132294"/>
            <a:ext cx="238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jdbc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« select … </a:t>
            </a:r>
            <a:r>
              <a:rPr lang="fr-FR" dirty="0" err="1"/>
              <a:t>where</a:t>
            </a:r>
            <a:r>
              <a:rPr lang="fr-FR" dirty="0"/>
              <a:t> id=? »</a:t>
            </a:r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8864B3D5-3CFD-43C0-9B48-3EE9369B8A6E}"/>
              </a:ext>
            </a:extLst>
          </p:cNvPr>
          <p:cNvSpPr/>
          <p:nvPr/>
        </p:nvSpPr>
        <p:spPr>
          <a:xfrm>
            <a:off x="10588420" y="3338959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FBE2FB5E-7FA0-4167-BE0C-1C6A47E340A1}"/>
              </a:ext>
            </a:extLst>
          </p:cNvPr>
          <p:cNvSpPr/>
          <p:nvPr/>
        </p:nvSpPr>
        <p:spPr>
          <a:xfrm rot="5400000">
            <a:off x="9570457" y="4333475"/>
            <a:ext cx="383859" cy="16226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45223-8242-4835-953D-403D8B39CCE8}"/>
              </a:ext>
            </a:extLst>
          </p:cNvPr>
          <p:cNvSpPr txBox="1"/>
          <p:nvPr/>
        </p:nvSpPr>
        <p:spPr>
          <a:xfrm>
            <a:off x="9104253" y="5290249"/>
            <a:ext cx="2019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Fill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Jdbc</a:t>
            </a:r>
            <a:endParaRPr lang="fr-FR" dirty="0"/>
          </a:p>
          <a:p>
            <a:r>
              <a:rPr lang="fr-FR" dirty="0"/>
              <a:t>+ put in cache</a:t>
            </a:r>
          </a:p>
          <a:p>
            <a:endParaRPr lang="fr-FR" dirty="0"/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E82E2603-C5F4-4075-8A96-5572E3C4BDC4}"/>
              </a:ext>
            </a:extLst>
          </p:cNvPr>
          <p:cNvSpPr/>
          <p:nvPr/>
        </p:nvSpPr>
        <p:spPr>
          <a:xfrm rot="5400000">
            <a:off x="6781331" y="4356959"/>
            <a:ext cx="383859" cy="16226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BB260C-9BEC-4F80-9BED-FD6061E8ED82}"/>
              </a:ext>
            </a:extLst>
          </p:cNvPr>
          <p:cNvSpPr txBox="1"/>
          <p:nvPr/>
        </p:nvSpPr>
        <p:spPr>
          <a:xfrm>
            <a:off x="6146969" y="5316140"/>
            <a:ext cx="238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Clone </a:t>
            </a:r>
            <a:r>
              <a:rPr lang="fr-FR" dirty="0" err="1"/>
              <a:t>read-only</a:t>
            </a:r>
            <a:r>
              <a:rPr lang="fr-FR" dirty="0"/>
              <a:t> </a:t>
            </a:r>
            <a:r>
              <a:rPr lang="fr-FR" dirty="0" err="1"/>
              <a:t>cached</a:t>
            </a:r>
            <a:br>
              <a:rPr lang="fr-FR" dirty="0"/>
            </a:br>
            <a:r>
              <a:rPr lang="fr-FR" dirty="0"/>
              <a:t>to (</a:t>
            </a:r>
            <a:r>
              <a:rPr lang="fr-FR" dirty="0" err="1"/>
              <a:t>read-write</a:t>
            </a:r>
            <a:r>
              <a:rPr lang="fr-FR" dirty="0"/>
              <a:t>) </a:t>
            </a:r>
            <a:r>
              <a:rPr lang="fr-FR" dirty="0" err="1"/>
              <a:t>Entity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05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5E00DE-DAA9-4146-9897-367AB2BC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5" y="2183253"/>
            <a:ext cx="11096847" cy="30828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163019-91AC-4F41-A00F-9C4D4FDE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0" y="1"/>
            <a:ext cx="12076420" cy="169068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Buggy code..</a:t>
            </a:r>
            <a:br>
              <a:rPr lang="fr-FR" dirty="0"/>
            </a:br>
            <a:r>
              <a:rPr lang="fr-FR" dirty="0"/>
              <a:t>« new </a:t>
            </a:r>
            <a:r>
              <a:rPr lang="fr-FR" dirty="0" err="1"/>
              <a:t>Entity</a:t>
            </a:r>
            <a:r>
              <a:rPr lang="fr-FR" dirty="0"/>
              <a:t>(id) + mapper (un-</a:t>
            </a:r>
            <a:r>
              <a:rPr lang="fr-FR" dirty="0" err="1"/>
              <a:t>customized</a:t>
            </a:r>
            <a:r>
              <a:rPr lang="fr-FR" dirty="0"/>
              <a:t>) »</a:t>
            </a:r>
          </a:p>
        </p:txBody>
      </p:sp>
    </p:spTree>
    <p:extLst>
      <p:ext uri="{BB962C8B-B14F-4D97-AF65-F5344CB8AC3E}">
        <p14:creationId xmlns:p14="http://schemas.microsoft.com/office/powerpoint/2010/main" val="2136125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02AC-C72D-48C0-8BF6-043EB088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0" y="1"/>
            <a:ext cx="12076420" cy="16906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do NOT use « new </a:t>
            </a:r>
            <a:r>
              <a:rPr lang="fr-FR" dirty="0" err="1"/>
              <a:t>Entity</a:t>
            </a:r>
            <a:r>
              <a:rPr lang="fr-FR" dirty="0"/>
              <a:t>(id) + mapper (un-</a:t>
            </a:r>
            <a:r>
              <a:rPr lang="fr-FR" dirty="0" err="1"/>
              <a:t>customized</a:t>
            </a:r>
            <a:r>
              <a:rPr lang="fr-FR" dirty="0"/>
              <a:t>) »</a:t>
            </a: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JPA merge?   … use  JPA </a:t>
            </a:r>
            <a:r>
              <a:rPr lang="fr-FR" dirty="0" err="1"/>
              <a:t>findById</a:t>
            </a:r>
            <a:r>
              <a:rPr lang="fr-FR" dirty="0"/>
              <a:t>() !!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527F8-28C4-4595-8F9E-47CC45D8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90" y="3902149"/>
            <a:ext cx="3961294" cy="2631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E849F-CDA7-48B7-A2C3-39165A11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" y="1690688"/>
            <a:ext cx="8112642" cy="223227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52570E5-C793-4F56-A4E5-85862E3AFF73}"/>
              </a:ext>
            </a:extLst>
          </p:cNvPr>
          <p:cNvSpPr/>
          <p:nvPr/>
        </p:nvSpPr>
        <p:spPr>
          <a:xfrm rot="2527894">
            <a:off x="8466194" y="3250904"/>
            <a:ext cx="627321" cy="356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4FE7A9B-9116-46CD-88BD-B8B242FBF1D0}"/>
              </a:ext>
            </a:extLst>
          </p:cNvPr>
          <p:cNvSpPr/>
          <p:nvPr/>
        </p:nvSpPr>
        <p:spPr>
          <a:xfrm>
            <a:off x="10185990" y="3179135"/>
            <a:ext cx="1627193" cy="887818"/>
          </a:xfrm>
          <a:prstGeom prst="wedgeEllipseCallout">
            <a:avLst>
              <a:gd name="adj1" fmla="val -50808"/>
              <a:gd name="adj2" fmla="val 1168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C6CEF-FF59-4173-9905-A09D49FBEF57}"/>
              </a:ext>
            </a:extLst>
          </p:cNvPr>
          <p:cNvSpPr txBox="1"/>
          <p:nvPr/>
        </p:nvSpPr>
        <p:spPr>
          <a:xfrm>
            <a:off x="10278533" y="3217477"/>
            <a:ext cx="1534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Detached</a:t>
            </a:r>
            <a:r>
              <a:rPr lang="fr-FR" dirty="0"/>
              <a:t> </a:t>
            </a:r>
          </a:p>
          <a:p>
            <a:r>
              <a:rPr lang="fr-FR" dirty="0"/>
              <a:t>(</a:t>
            </a:r>
            <a:r>
              <a:rPr lang="fr-FR" dirty="0" err="1"/>
              <a:t>invalid</a:t>
            </a:r>
            <a:r>
              <a:rPr lang="fr-FR" dirty="0"/>
              <a:t>) </a:t>
            </a:r>
            <a:r>
              <a:rPr lang="fr-FR" dirty="0" err="1"/>
              <a:t>entity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148B17-E31E-44C3-8AC0-5A674D67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60" y="4727453"/>
            <a:ext cx="4643105" cy="1735859"/>
          </a:xfrm>
          <a:prstGeom prst="rect">
            <a:avLst/>
          </a:prstGeom>
        </p:spPr>
      </p:pic>
      <p:sp>
        <p:nvSpPr>
          <p:cNvPr id="13" name="Not Equal 12">
            <a:extLst>
              <a:ext uri="{FF2B5EF4-FFF2-40B4-BE49-F238E27FC236}">
                <a16:creationId xmlns:a16="http://schemas.microsoft.com/office/drawing/2014/main" id="{8DB56D91-E3F2-4A68-B2D4-22EA65D0FC52}"/>
              </a:ext>
            </a:extLst>
          </p:cNvPr>
          <p:cNvSpPr/>
          <p:nvPr/>
        </p:nvSpPr>
        <p:spPr>
          <a:xfrm>
            <a:off x="6645349" y="5316279"/>
            <a:ext cx="898451" cy="558209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66D9-4A47-4957-BB01-BC9D82B5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Entity</a:t>
            </a:r>
            <a:r>
              <a:rPr lang="fr-FR" dirty="0"/>
              <a:t> class .. Do not export all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48979E7-CE7B-41CF-B3AB-9F2924242939}"/>
              </a:ext>
            </a:extLst>
          </p:cNvPr>
          <p:cNvSpPr/>
          <p:nvPr/>
        </p:nvSpPr>
        <p:spPr>
          <a:xfrm>
            <a:off x="6564795" y="3925956"/>
            <a:ext cx="3776869" cy="988943"/>
          </a:xfrm>
          <a:prstGeom prst="wedgeEllipseCallout">
            <a:avLst>
              <a:gd name="adj1" fmla="val -68635"/>
              <a:gd name="adj2" fmla="val 32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130CF-B5F4-4EB0-8033-A3046A4C59A0}"/>
              </a:ext>
            </a:extLst>
          </p:cNvPr>
          <p:cNvSpPr txBox="1"/>
          <p:nvPr/>
        </p:nvSpPr>
        <p:spPr>
          <a:xfrm>
            <a:off x="7427218" y="3958762"/>
            <a:ext cx="2106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Critical Security data</a:t>
            </a:r>
          </a:p>
          <a:p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publish</a:t>
            </a:r>
            <a:r>
              <a:rPr lang="fr-FR" dirty="0"/>
              <a:t> !!</a:t>
            </a:r>
          </a:p>
          <a:p>
            <a:r>
              <a:rPr lang="fr-FR" dirty="0"/>
              <a:t>( </a:t>
            </a:r>
            <a:r>
              <a:rPr lang="fr-FR" dirty="0" err="1"/>
              <a:t>Except</a:t>
            </a:r>
            <a:r>
              <a:rPr lang="fr-FR" dirty="0"/>
              <a:t> for </a:t>
            </a:r>
            <a:r>
              <a:rPr lang="fr-FR" dirty="0" err="1"/>
              <a:t>owner</a:t>
            </a:r>
            <a:r>
              <a:rPr lang="fr-FR" dirty="0"/>
              <a:t> )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4D0F11B-B20C-47B9-A50C-F8A066A80809}"/>
              </a:ext>
            </a:extLst>
          </p:cNvPr>
          <p:cNvSpPr/>
          <p:nvPr/>
        </p:nvSpPr>
        <p:spPr>
          <a:xfrm>
            <a:off x="6458777" y="5350565"/>
            <a:ext cx="3776869" cy="988943"/>
          </a:xfrm>
          <a:prstGeom prst="wedgeEllipseCallout">
            <a:avLst>
              <a:gd name="adj1" fmla="val -66003"/>
              <a:gd name="adj2" fmla="val -555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C3E3F-6C17-4E3D-9850-FCC328AC9021}"/>
              </a:ext>
            </a:extLst>
          </p:cNvPr>
          <p:cNvSpPr txBox="1"/>
          <p:nvPr/>
        </p:nvSpPr>
        <p:spPr>
          <a:xfrm>
            <a:off x="6843597" y="5521870"/>
            <a:ext cx="31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High volume data</a:t>
            </a:r>
          </a:p>
          <a:p>
            <a:r>
              <a:rPr lang="fr-FR" dirty="0"/>
              <a:t>export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</a:t>
            </a:r>
            <a:r>
              <a:rPr lang="fr-FR" dirty="0" err="1"/>
              <a:t>demanded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07D313-5DC3-4459-9EDD-271AC2FD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53" y="1435996"/>
            <a:ext cx="3375371" cy="4409039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8FCEC6D-58F7-4DF0-977A-598C98CBDC30}"/>
              </a:ext>
            </a:extLst>
          </p:cNvPr>
          <p:cNvSpPr/>
          <p:nvPr/>
        </p:nvSpPr>
        <p:spPr>
          <a:xfrm>
            <a:off x="6498534" y="1975908"/>
            <a:ext cx="3776869" cy="988943"/>
          </a:xfrm>
          <a:prstGeom prst="wedgeEllipseCallout">
            <a:avLst>
              <a:gd name="adj1" fmla="val -68635"/>
              <a:gd name="adj2" fmla="val 32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F139E-CF02-4567-BED7-767F5F035DAA}"/>
              </a:ext>
            </a:extLst>
          </p:cNvPr>
          <p:cNvSpPr txBox="1"/>
          <p:nvPr/>
        </p:nvSpPr>
        <p:spPr>
          <a:xfrm>
            <a:off x="7427218" y="2126354"/>
            <a:ext cx="157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Personnal</a:t>
            </a:r>
            <a:r>
              <a:rPr lang="fr-FR" dirty="0"/>
              <a:t> data</a:t>
            </a:r>
          </a:p>
          <a:p>
            <a:r>
              <a:rPr lang="fr-FR" dirty="0"/>
              <a:t>Do not </a:t>
            </a:r>
            <a:r>
              <a:rPr lang="fr-FR" dirty="0" err="1"/>
              <a:t>publish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633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21F2-BC4A-4E3D-87EE-2983BAE5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… BUG  return </a:t>
            </a:r>
            <a:r>
              <a:rPr lang="fr-FR" dirty="0" err="1"/>
              <a:t>invalid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entity2dto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F8D31-810F-4822-A22F-A38FD790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816"/>
            <a:ext cx="12192000" cy="356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BE6E6-56A5-4A8D-8612-D107DD4A8AA7}"/>
              </a:ext>
            </a:extLst>
          </p:cNvPr>
          <p:cNvSpPr txBox="1"/>
          <p:nvPr/>
        </p:nvSpPr>
        <p:spPr>
          <a:xfrm>
            <a:off x="1052623" y="3072810"/>
            <a:ext cx="7994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</a:t>
            </a:r>
            <a:r>
              <a:rPr lang="fr-FR" sz="2400" dirty="0" err="1"/>
              <a:t>from</a:t>
            </a:r>
            <a:r>
              <a:rPr lang="fr-FR" sz="2400" dirty="0"/>
              <a:t> « </a:t>
            </a:r>
            <a:r>
              <a:rPr lang="fr-FR" sz="2400" dirty="0" err="1"/>
              <a:t>detached</a:t>
            </a:r>
            <a:r>
              <a:rPr lang="fr-FR" sz="2400" dirty="0"/>
              <a:t> </a:t>
            </a:r>
            <a:r>
              <a:rPr lang="fr-FR" sz="2400" dirty="0" err="1"/>
              <a:t>entity</a:t>
            </a:r>
            <a:r>
              <a:rPr lang="fr-FR" sz="2400" dirty="0"/>
              <a:t> » </a:t>
            </a:r>
          </a:p>
          <a:p>
            <a:r>
              <a:rPr lang="fr-FR" sz="2400" dirty="0"/>
              <a:t>  … </a:t>
            </a:r>
            <a:r>
              <a:rPr lang="fr-FR" sz="2400" dirty="0" err="1"/>
              <a:t>invalid</a:t>
            </a:r>
            <a:r>
              <a:rPr lang="fr-FR" sz="2400" dirty="0"/>
              <a:t> (not </a:t>
            </a:r>
            <a:r>
              <a:rPr lang="fr-FR" sz="2400" dirty="0" err="1"/>
              <a:t>merged</a:t>
            </a:r>
            <a:r>
              <a:rPr lang="fr-FR" sz="2400" dirty="0"/>
              <a:t> ) =&gt; put in session </a:t>
            </a:r>
            <a:r>
              <a:rPr lang="fr-FR" sz="2400" dirty="0" err="1"/>
              <a:t>instead</a:t>
            </a:r>
            <a:r>
              <a:rPr lang="fr-FR" sz="2400" dirty="0"/>
              <a:t> of real </a:t>
            </a:r>
            <a:r>
              <a:rPr lang="fr-FR" sz="2400" dirty="0" err="1"/>
              <a:t>entity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9D0B8-85F5-4344-A955-83D25E582D8B}"/>
              </a:ext>
            </a:extLst>
          </p:cNvPr>
          <p:cNvSpPr txBox="1"/>
          <p:nvPr/>
        </p:nvSpPr>
        <p:spPr>
          <a:xfrm>
            <a:off x="343785" y="4432004"/>
            <a:ext cx="305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But value in DB </a:t>
            </a:r>
            <a:r>
              <a:rPr lang="fr-FR" sz="2400" dirty="0" err="1"/>
              <a:t>is</a:t>
            </a:r>
            <a:r>
              <a:rPr lang="fr-FR" sz="2400" dirty="0"/>
              <a:t> OK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8D0DA-61D6-4A76-9EAB-60676E53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860"/>
            <a:ext cx="12192000" cy="4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64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7FF3-D259-46AD-8CC3-2D43E49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43" y="78046"/>
            <a:ext cx="1144063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Sending</a:t>
            </a:r>
            <a:r>
              <a:rPr lang="fr-FR" dirty="0"/>
              <a:t> </a:t>
            </a:r>
            <a:r>
              <a:rPr lang="fr-FR" dirty="0" err="1"/>
              <a:t>invalid</a:t>
            </a:r>
            <a:r>
              <a:rPr lang="fr-FR" dirty="0"/>
              <a:t> « id » not in DB </a:t>
            </a:r>
            <a:br>
              <a:rPr lang="fr-FR" dirty="0"/>
            </a:br>
            <a:r>
              <a:rPr lang="fr-FR" dirty="0"/>
              <a:t>… 500 (in commit) </a:t>
            </a:r>
            <a:r>
              <a:rPr lang="fr-FR" dirty="0" err="1"/>
              <a:t>instead</a:t>
            </a:r>
            <a:r>
              <a:rPr lang="fr-FR" dirty="0"/>
              <a:t> of 400 (</a:t>
            </a:r>
            <a:r>
              <a:rPr lang="fr-FR" dirty="0" err="1"/>
              <a:t>find</a:t>
            </a:r>
            <a:r>
              <a:rPr lang="fr-FR" dirty="0"/>
              <a:t> in user 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1DA1-28CF-4319-B4E1-6F790890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7" y="1555553"/>
            <a:ext cx="11782647" cy="89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63B10-FAC2-4A0A-A864-A93F1CF450EB}"/>
              </a:ext>
            </a:extLst>
          </p:cNvPr>
          <p:cNvSpPr txBox="1"/>
          <p:nvPr/>
        </p:nvSpPr>
        <p:spPr>
          <a:xfrm>
            <a:off x="515679" y="2645444"/>
            <a:ext cx="727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500  … </a:t>
            </a:r>
            <a:r>
              <a:rPr lang="fr-FR" dirty="0" err="1"/>
              <a:t>failed</a:t>
            </a:r>
            <a:r>
              <a:rPr lang="fr-FR" dirty="0"/>
              <a:t> on « server-</a:t>
            </a:r>
            <a:r>
              <a:rPr lang="fr-FR" dirty="0" err="1"/>
              <a:t>side</a:t>
            </a:r>
            <a:r>
              <a:rPr lang="fr-FR" dirty="0"/>
              <a:t> »   …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http 400: </a:t>
            </a:r>
            <a:r>
              <a:rPr lang="fr-FR" dirty="0" err="1"/>
              <a:t>bad</a:t>
            </a:r>
            <a:r>
              <a:rPr lang="fr-FR" dirty="0"/>
              <a:t> client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F32433-5442-4D52-8209-D285F792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8571"/>
            <a:ext cx="12192000" cy="700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55D2A-188C-4661-918B-E9C89136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949" y="3882976"/>
            <a:ext cx="8768316" cy="29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8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070E-EC8C-4D49-9A53-D1FEB6981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599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Correct mapper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findById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78015-A75D-47B3-9C6D-745410C5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960"/>
            <a:ext cx="12192000" cy="1308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EC0181-25E4-4FC7-B9B8-CC1C1DC8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4" y="645037"/>
            <a:ext cx="9640186" cy="48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5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EEAC-89FA-40B4-9643-EA1EE1A2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163" y="-118656"/>
            <a:ext cx="11406963" cy="232491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invalid</a:t>
            </a:r>
            <a:r>
              <a:rPr lang="fr-FR" dirty="0"/>
              <a:t> « id » … bug in Hibernate </a:t>
            </a:r>
            <a:br>
              <a:rPr lang="fr-FR" dirty="0"/>
            </a:br>
            <a:r>
              <a:rPr lang="fr-FR" dirty="0" err="1"/>
              <a:t>getById</a:t>
            </a:r>
            <a:r>
              <a:rPr lang="fr-FR" dirty="0"/>
              <a:t> =&gt; {id=0}   BUG!! </a:t>
            </a:r>
            <a:br>
              <a:rPr lang="fr-FR" dirty="0"/>
            </a:br>
            <a:r>
              <a:rPr lang="fr-FR" dirty="0" err="1"/>
              <a:t>findById</a:t>
            </a:r>
            <a:r>
              <a:rPr lang="fr-FR" dirty="0"/>
              <a:t> =&gt; </a:t>
            </a:r>
            <a:r>
              <a:rPr lang="fr-FR" dirty="0" err="1"/>
              <a:t>null</a:t>
            </a:r>
            <a:r>
              <a:rPr lang="fr-FR" dirty="0"/>
              <a:t> 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DA0B8-0103-402F-A37A-1FAA6DA5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425"/>
            <a:ext cx="12192000" cy="4061949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BC1D293-19C7-44B3-B5DB-8F57ACD3FD02}"/>
              </a:ext>
            </a:extLst>
          </p:cNvPr>
          <p:cNvSpPr/>
          <p:nvPr/>
        </p:nvSpPr>
        <p:spPr>
          <a:xfrm>
            <a:off x="3960628" y="6374374"/>
            <a:ext cx="1871331" cy="409198"/>
          </a:xfrm>
          <a:prstGeom prst="wedgeEllipseCallout">
            <a:avLst>
              <a:gd name="adj1" fmla="val -71247"/>
              <a:gd name="adj2" fmla="val -97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FBFEA-801A-4030-B3E1-6A9AFC056D49}"/>
              </a:ext>
            </a:extLst>
          </p:cNvPr>
          <p:cNvSpPr txBox="1"/>
          <p:nvPr/>
        </p:nvSpPr>
        <p:spPr>
          <a:xfrm>
            <a:off x="3960628" y="6374374"/>
            <a:ext cx="759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not trust </a:t>
            </a:r>
            <a:r>
              <a:rPr lang="fr-FR" dirty="0" err="1"/>
              <a:t>fields</a:t>
            </a:r>
            <a:r>
              <a:rPr lang="fr-FR" dirty="0"/>
              <a:t> … </a:t>
            </a:r>
            <a:r>
              <a:rPr lang="fr-FR" dirty="0" err="1"/>
              <a:t>hibernate</a:t>
            </a:r>
            <a:r>
              <a:rPr lang="fr-FR" dirty="0"/>
              <a:t> use « </a:t>
            </a:r>
            <a:r>
              <a:rPr lang="fr-FR" dirty="0" err="1"/>
              <a:t>ByteBuddyInterceptor</a:t>
            </a:r>
            <a:r>
              <a:rPr lang="fr-FR" dirty="0"/>
              <a:t> » + store in handler</a:t>
            </a:r>
          </a:p>
        </p:txBody>
      </p:sp>
    </p:spTree>
    <p:extLst>
      <p:ext uri="{BB962C8B-B14F-4D97-AF65-F5344CB8AC3E}">
        <p14:creationId xmlns:p14="http://schemas.microsoft.com/office/powerpoint/2010/main" val="301529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2A97-FC26-4D97-A75D-CEBFFE3B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Getting</a:t>
            </a:r>
            <a:r>
              <a:rPr lang="fr-FR" dirty="0"/>
              <a:t> correct 404 for </a:t>
            </a:r>
            <a:r>
              <a:rPr lang="fr-FR" dirty="0" err="1"/>
              <a:t>invalid</a:t>
            </a:r>
            <a:r>
              <a:rPr lang="fr-FR" dirty="0"/>
              <a:t>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F2027-A650-4B6A-BB7E-DA462DD4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3018"/>
            <a:ext cx="12192000" cy="940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C78D9-1C48-4E33-99BB-EF17C7E6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050"/>
            <a:ext cx="12192000" cy="399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537BA-F8D7-4D0B-9280-83B91DBC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95" y="6403347"/>
            <a:ext cx="31051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69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655B-66F6-46D3-A364-AB6D7A3F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Save + </a:t>
            </a:r>
            <a:r>
              <a:rPr lang="fr-FR" dirty="0" err="1"/>
              <a:t>setRef</a:t>
            </a:r>
            <a:r>
              <a:rPr lang="fr-FR" dirty="0"/>
              <a:t>  …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save</a:t>
            </a:r>
            <a:r>
              <a:rPr lang="fr-FR" dirty="0"/>
              <a:t>(</a:t>
            </a:r>
            <a:r>
              <a:rPr lang="fr-FR" dirty="0" err="1"/>
              <a:t>ref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(no « Cascade </a:t>
            </a:r>
            <a:r>
              <a:rPr lang="fr-FR" dirty="0" err="1"/>
              <a:t>Create</a:t>
            </a:r>
            <a:r>
              <a:rPr lang="fr-FR" dirty="0"/>
              <a:t> »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E85FA-C78D-480C-BE30-5D3AF3A70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1273"/>
            <a:ext cx="12192000" cy="173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96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2E0F-F1FF-4232-B95B-523611B0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Mapper + Hibernate + Transaction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E6A69-B76C-4D81-BD37-B7B4463140C1}"/>
              </a:ext>
            </a:extLst>
          </p:cNvPr>
          <p:cNvSpPr txBox="1"/>
          <p:nvPr/>
        </p:nvSpPr>
        <p:spPr>
          <a:xfrm>
            <a:off x="2716618" y="2313474"/>
            <a:ext cx="850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  NO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support for   </a:t>
            </a:r>
            <a:r>
              <a:rPr lang="fr-FR" dirty="0" err="1"/>
              <a:t>findById</a:t>
            </a:r>
            <a:r>
              <a:rPr lang="fr-FR" dirty="0"/>
              <a:t>() « id » &lt;-&gt; « </a:t>
            </a:r>
            <a:r>
              <a:rPr lang="fr-FR" dirty="0" err="1"/>
              <a:t>entity</a:t>
            </a:r>
            <a:r>
              <a:rPr lang="fr-FR" dirty="0"/>
              <a:t> »   in JPA + </a:t>
            </a:r>
            <a:r>
              <a:rPr lang="fr-FR" dirty="0" err="1"/>
              <a:t>springboot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suitable</a:t>
            </a:r>
            <a:r>
              <a:rPr lang="fr-FR" dirty="0"/>
              <a:t> for JPA « merge » / </a:t>
            </a:r>
            <a:r>
              <a:rPr lang="fr-FR" dirty="0" err="1"/>
              <a:t>need</a:t>
            </a:r>
            <a:r>
              <a:rPr lang="fr-FR" dirty="0"/>
              <a:t> business </a:t>
            </a:r>
            <a:r>
              <a:rPr lang="fr-FR" dirty="0" err="1"/>
              <a:t>logic</a:t>
            </a:r>
            <a:r>
              <a:rPr lang="fr-FR" dirty="0"/>
              <a:t> code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0AD4E39-A399-4791-91A4-5596B7E5A24F}"/>
              </a:ext>
            </a:extLst>
          </p:cNvPr>
          <p:cNvSpPr/>
          <p:nvPr/>
        </p:nvSpPr>
        <p:spPr>
          <a:xfrm>
            <a:off x="1686164" y="2313474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35F1C-177E-41D0-B2CE-67DB21C9E8A1}"/>
              </a:ext>
            </a:extLst>
          </p:cNvPr>
          <p:cNvSpPr txBox="1"/>
          <p:nvPr/>
        </p:nvSpPr>
        <p:spPr>
          <a:xfrm>
            <a:off x="2716618" y="3880004"/>
            <a:ext cx="8985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Hibernate </a:t>
            </a:r>
            <a:r>
              <a:rPr lang="fr-FR" dirty="0" err="1"/>
              <a:t>is</a:t>
            </a:r>
            <a:r>
              <a:rPr lang="fr-FR" dirty="0"/>
              <a:t> a MESS</a:t>
            </a:r>
          </a:p>
          <a:p>
            <a:r>
              <a:rPr lang="fr-FR" dirty="0"/>
              <a:t>BUG : put </a:t>
            </a:r>
            <a:r>
              <a:rPr lang="fr-FR" dirty="0" err="1"/>
              <a:t>invalid</a:t>
            </a:r>
            <a:r>
              <a:rPr lang="fr-FR" dirty="0"/>
              <a:t> « un-merge » </a:t>
            </a:r>
            <a:r>
              <a:rPr lang="fr-FR" dirty="0" err="1"/>
              <a:t>Entity</a:t>
            </a:r>
            <a:r>
              <a:rPr lang="fr-FR" dirty="0"/>
              <a:t> in session</a:t>
            </a:r>
          </a:p>
          <a:p>
            <a:r>
              <a:rPr lang="fr-FR" dirty="0"/>
              <a:t>BUG : no </a:t>
            </a:r>
            <a:r>
              <a:rPr lang="fr-FR" dirty="0" err="1"/>
              <a:t>EntityNotFoundException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</a:t>
            </a:r>
          </a:p>
          <a:p>
            <a:r>
              <a:rPr lang="fr-FR" dirty="0"/>
              <a:t>Can not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values at </a:t>
            </a:r>
            <a:r>
              <a:rPr lang="fr-FR" dirty="0" err="1"/>
              <a:t>debug</a:t>
            </a:r>
            <a:r>
              <a:rPr lang="fr-FR" dirty="0"/>
              <a:t> type, use </a:t>
            </a:r>
            <a:r>
              <a:rPr lang="fr-FR" dirty="0" err="1"/>
              <a:t>ByteBuddyInterceptors</a:t>
            </a:r>
            <a:r>
              <a:rPr lang="fr-FR" dirty="0"/>
              <a:t> … duplicate memory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75F9A805-31A7-4DD0-9F0E-44B4010CD293}"/>
              </a:ext>
            </a:extLst>
          </p:cNvPr>
          <p:cNvSpPr/>
          <p:nvPr/>
        </p:nvSpPr>
        <p:spPr>
          <a:xfrm>
            <a:off x="1737555" y="3954432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E96899A5-4698-429C-B74C-601365EE63E0}"/>
              </a:ext>
            </a:extLst>
          </p:cNvPr>
          <p:cNvSpPr/>
          <p:nvPr/>
        </p:nvSpPr>
        <p:spPr>
          <a:xfrm>
            <a:off x="1737555" y="5429872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31D449-AAD0-49F2-89F2-FBDF7C3D5536}"/>
              </a:ext>
            </a:extLst>
          </p:cNvPr>
          <p:cNvSpPr txBox="1"/>
          <p:nvPr/>
        </p:nvSpPr>
        <p:spPr>
          <a:xfrm>
            <a:off x="2716618" y="5552860"/>
            <a:ext cx="542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Switch to </a:t>
            </a:r>
            <a:r>
              <a:rPr lang="fr-FR" dirty="0" err="1"/>
              <a:t>EclipseLink</a:t>
            </a:r>
            <a:r>
              <a:rPr lang="fr-FR" dirty="0"/>
              <a:t>  (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of JPA)</a:t>
            </a:r>
          </a:p>
        </p:txBody>
      </p:sp>
    </p:spTree>
    <p:extLst>
      <p:ext uri="{BB962C8B-B14F-4D97-AF65-F5344CB8AC3E}">
        <p14:creationId xmlns:p14="http://schemas.microsoft.com/office/powerpoint/2010/main" val="537472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E19D-A6A3-4249-B742-391B7E6F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</a:t>
            </a:r>
            <a:r>
              <a:rPr lang="fr-FR" dirty="0" err="1"/>
              <a:t>problems</a:t>
            </a:r>
            <a:r>
              <a:rPr lang="fr-FR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C5B4D-5101-4585-B682-A25D5226CD2D}"/>
              </a:ext>
            </a:extLst>
          </p:cNvPr>
          <p:cNvSpPr txBox="1"/>
          <p:nvPr/>
        </p:nvSpPr>
        <p:spPr>
          <a:xfrm>
            <a:off x="1270593" y="3120656"/>
            <a:ext cx="101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Hard-</a:t>
            </a:r>
            <a:r>
              <a:rPr lang="fr-FR" sz="2800" dirty="0" err="1"/>
              <a:t>coded</a:t>
            </a:r>
            <a:r>
              <a:rPr lang="fr-FR" sz="2800" dirty="0"/>
              <a:t> DTO API to chose </a:t>
            </a:r>
            <a:r>
              <a:rPr lang="fr-FR" sz="2800" dirty="0" err="1"/>
              <a:t>field</a:t>
            </a:r>
            <a:r>
              <a:rPr lang="fr-FR" sz="2800" dirty="0"/>
              <a:t> projections  (and </a:t>
            </a:r>
            <a:r>
              <a:rPr lang="fr-FR" sz="2800" dirty="0" err="1"/>
              <a:t>cut</a:t>
            </a:r>
            <a:r>
              <a:rPr lang="fr-FR" sz="2800" dirty="0"/>
              <a:t>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fields</a:t>
            </a:r>
            <a:r>
              <a:rPr lang="fr-FR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4340F-25A2-4371-BF3C-BC2BE2D5CDBC}"/>
              </a:ext>
            </a:extLst>
          </p:cNvPr>
          <p:cNvSpPr txBox="1"/>
          <p:nvPr/>
        </p:nvSpPr>
        <p:spPr>
          <a:xfrm>
            <a:off x="3944681" y="4368869"/>
            <a:ext cx="4214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rule</a:t>
            </a:r>
            <a:r>
              <a:rPr lang="fr-FR" sz="2800" dirty="0"/>
              <a:t> </a:t>
            </a:r>
            <a:r>
              <a:rPr lang="fr-FR" sz="2800" dirty="0" err="1"/>
              <a:t>does</a:t>
            </a:r>
            <a:r>
              <a:rPr lang="fr-FR" sz="2800" dirty="0"/>
              <a:t> not fit all clients</a:t>
            </a:r>
          </a:p>
        </p:txBody>
      </p:sp>
    </p:spTree>
    <p:extLst>
      <p:ext uri="{BB962C8B-B14F-4D97-AF65-F5344CB8AC3E}">
        <p14:creationId xmlns:p14="http://schemas.microsoft.com/office/powerpoint/2010/main" val="337401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E19D-A6A3-4249-B742-391B7E6F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DTO </a:t>
            </a:r>
            <a:r>
              <a:rPr lang="fr-FR" dirty="0" err="1"/>
              <a:t>fields</a:t>
            </a:r>
            <a:r>
              <a:rPr lang="fr-FR" dirty="0"/>
              <a:t> computation + </a:t>
            </a:r>
            <a:r>
              <a:rPr lang="fr-FR" dirty="0" err="1"/>
              <a:t>transfer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35443-1A22-494A-8A41-666A4433209C}"/>
              </a:ext>
            </a:extLst>
          </p:cNvPr>
          <p:cNvSpPr txBox="1"/>
          <p:nvPr/>
        </p:nvSpPr>
        <p:spPr>
          <a:xfrm>
            <a:off x="2324988" y="2435063"/>
            <a:ext cx="8419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</a:t>
            </a:r>
            <a:r>
              <a:rPr lang="fr-FR" sz="2800" dirty="0" err="1"/>
              <a:t>some</a:t>
            </a:r>
            <a:r>
              <a:rPr lang="fr-FR" sz="2800" dirty="0"/>
              <a:t> clients : not </a:t>
            </a:r>
            <a:r>
              <a:rPr lang="fr-FR" sz="2800" dirty="0" err="1"/>
              <a:t>enough</a:t>
            </a:r>
            <a:r>
              <a:rPr lang="fr-FR" sz="2800" dirty="0"/>
              <a:t> </a:t>
            </a:r>
            <a:r>
              <a:rPr lang="fr-FR" sz="2800" dirty="0" err="1"/>
              <a:t>fields</a:t>
            </a:r>
            <a:r>
              <a:rPr lang="fr-FR" sz="2800" dirty="0"/>
              <a:t> in DTO … </a:t>
            </a:r>
            <a:r>
              <a:rPr lang="fr-FR" sz="2800" dirty="0" err="1"/>
              <a:t>need</a:t>
            </a:r>
            <a:r>
              <a:rPr lang="fr-FR" sz="2800" dirty="0"/>
              <a:t> more</a:t>
            </a:r>
          </a:p>
          <a:p>
            <a:r>
              <a:rPr lang="fr-FR" sz="2800" dirty="0"/>
              <a:t>       =&gt; client </a:t>
            </a:r>
            <a:r>
              <a:rPr lang="fr-FR" sz="2800" dirty="0" err="1"/>
              <a:t>loop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http calls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33349-AEBB-41AF-82EC-55733498AB39}"/>
              </a:ext>
            </a:extLst>
          </p:cNvPr>
          <p:cNvSpPr txBox="1"/>
          <p:nvPr/>
        </p:nvSpPr>
        <p:spPr>
          <a:xfrm>
            <a:off x="2324988" y="3888951"/>
            <a:ext cx="92329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</a:t>
            </a:r>
            <a:r>
              <a:rPr lang="fr-FR" sz="2800" dirty="0" err="1"/>
              <a:t>some</a:t>
            </a:r>
            <a:r>
              <a:rPr lang="fr-FR" sz="2800" dirty="0"/>
              <a:t> clients : </a:t>
            </a:r>
            <a:r>
              <a:rPr lang="fr-FR" sz="2800" dirty="0" err="1"/>
              <a:t>too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(</a:t>
            </a:r>
            <a:r>
              <a:rPr lang="fr-FR" sz="2800" dirty="0" err="1"/>
              <a:t>useless</a:t>
            </a:r>
            <a:r>
              <a:rPr lang="fr-FR" sz="2800" dirty="0"/>
              <a:t>) </a:t>
            </a:r>
            <a:r>
              <a:rPr lang="fr-FR" sz="2800" dirty="0" err="1"/>
              <a:t>fields</a:t>
            </a:r>
            <a:r>
              <a:rPr lang="fr-FR" sz="2800" dirty="0"/>
              <a:t> in DTO … </a:t>
            </a:r>
            <a:r>
              <a:rPr lang="fr-FR" sz="2800" dirty="0" err="1"/>
              <a:t>need</a:t>
            </a:r>
            <a:r>
              <a:rPr lang="fr-FR" sz="2800" dirty="0"/>
              <a:t> </a:t>
            </a:r>
            <a:r>
              <a:rPr lang="fr-FR" sz="2800" dirty="0" err="1"/>
              <a:t>less</a:t>
            </a:r>
            <a:endParaRPr lang="fr-FR" sz="2800" dirty="0"/>
          </a:p>
          <a:p>
            <a:r>
              <a:rPr lang="fr-FR" sz="2800" dirty="0"/>
              <a:t>       =&gt; slow on server to </a:t>
            </a:r>
            <a:r>
              <a:rPr lang="fr-FR" sz="2800" dirty="0" err="1"/>
              <a:t>compute</a:t>
            </a:r>
            <a:r>
              <a:rPr lang="fr-FR" sz="2800" dirty="0"/>
              <a:t> </a:t>
            </a:r>
            <a:r>
              <a:rPr lang="fr-FR" sz="2800" dirty="0" err="1"/>
              <a:t>too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JDBC selects, </a:t>
            </a:r>
          </a:p>
          <a:p>
            <a:r>
              <a:rPr lang="fr-FR" sz="2800" dirty="0"/>
              <a:t>            and </a:t>
            </a:r>
            <a:r>
              <a:rPr lang="fr-FR" sz="2800" dirty="0" err="1"/>
              <a:t>transfering</a:t>
            </a:r>
            <a:r>
              <a:rPr lang="fr-FR" sz="2800" dirty="0"/>
              <a:t> </a:t>
            </a:r>
            <a:r>
              <a:rPr lang="fr-FR" sz="2800" dirty="0" err="1"/>
              <a:t>useless</a:t>
            </a:r>
            <a:r>
              <a:rPr lang="fr-FR" sz="2800" dirty="0"/>
              <a:t> network data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B61CA95F-2388-4DED-A964-6428B94DFEE2}"/>
              </a:ext>
            </a:extLst>
          </p:cNvPr>
          <p:cNvSpPr/>
          <p:nvPr/>
        </p:nvSpPr>
        <p:spPr>
          <a:xfrm>
            <a:off x="1663127" y="2556250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89148F14-0282-46FC-848F-611E27BE9E12}"/>
              </a:ext>
            </a:extLst>
          </p:cNvPr>
          <p:cNvSpPr/>
          <p:nvPr/>
        </p:nvSpPr>
        <p:spPr>
          <a:xfrm>
            <a:off x="1663127" y="4132434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235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A376-FE07-4944-AF1C-83AFB0B5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GraphQL</a:t>
            </a:r>
            <a:r>
              <a:rPr lang="fr-FR" dirty="0"/>
              <a:t> to the </a:t>
            </a:r>
            <a:r>
              <a:rPr lang="fr-FR" dirty="0" err="1"/>
              <a:t>rescue</a:t>
            </a:r>
            <a:r>
              <a:rPr lang="fr-FR" dirty="0"/>
              <a:t> ..</a:t>
            </a: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AF7896A6-84E5-4722-8BB7-1B6E3E732472}"/>
              </a:ext>
            </a:extLst>
          </p:cNvPr>
          <p:cNvSpPr/>
          <p:nvPr/>
        </p:nvSpPr>
        <p:spPr>
          <a:xfrm>
            <a:off x="2566894" y="2936680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42448-BD46-48DF-96A6-E5E260C87D96}"/>
              </a:ext>
            </a:extLst>
          </p:cNvPr>
          <p:cNvSpPr txBox="1"/>
          <p:nvPr/>
        </p:nvSpPr>
        <p:spPr>
          <a:xfrm>
            <a:off x="3545957" y="3059668"/>
            <a:ext cx="1334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Switch 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1C1D6-C674-484B-80C2-9080E54E8AC6}"/>
              </a:ext>
            </a:extLst>
          </p:cNvPr>
          <p:cNvSpPr txBox="1"/>
          <p:nvPr/>
        </p:nvSpPr>
        <p:spPr>
          <a:xfrm>
            <a:off x="3545957" y="3807491"/>
            <a:ext cx="70954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java + annotation + </a:t>
            </a:r>
            <a:r>
              <a:rPr lang="fr-FR" sz="2400" dirty="0" err="1"/>
              <a:t>springboot</a:t>
            </a:r>
            <a:r>
              <a:rPr lang="fr-FR" sz="2400" dirty="0"/>
              <a:t> </a:t>
            </a:r>
            <a:r>
              <a:rPr lang="fr-FR" sz="2400" dirty="0" err="1"/>
              <a:t>ecosystem</a:t>
            </a:r>
            <a:r>
              <a:rPr lang="fr-FR" sz="2400" dirty="0"/>
              <a:t> for </a:t>
            </a:r>
            <a:r>
              <a:rPr lang="fr-FR" sz="2400" dirty="0" err="1"/>
              <a:t>GraphQL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Much more </a:t>
            </a:r>
            <a:r>
              <a:rPr lang="fr-FR" sz="2400" dirty="0" err="1"/>
              <a:t>powerfull</a:t>
            </a:r>
            <a:r>
              <a:rPr lang="fr-FR" sz="2400" dirty="0"/>
              <a:t> &amp; </a:t>
            </a:r>
            <a:r>
              <a:rPr lang="fr-FR" sz="2400" dirty="0" err="1"/>
              <a:t>simpler</a:t>
            </a:r>
            <a:r>
              <a:rPr lang="fr-FR" sz="2400" dirty="0"/>
              <a:t> </a:t>
            </a:r>
            <a:r>
              <a:rPr lang="fr-FR" sz="2400" dirty="0" err="1"/>
              <a:t>than</a:t>
            </a:r>
            <a:r>
              <a:rPr lang="fr-FR" sz="2400" dirty="0"/>
              <a:t> DTO + </a:t>
            </a:r>
            <a:r>
              <a:rPr lang="fr-FR" sz="2400" dirty="0" err="1"/>
              <a:t>Mappers</a:t>
            </a:r>
            <a:r>
              <a:rPr lang="fr-FR" sz="2400" dirty="0"/>
              <a:t> !!</a:t>
            </a:r>
          </a:p>
        </p:txBody>
      </p:sp>
      <p:pic>
        <p:nvPicPr>
          <p:cNvPr id="16386" name="Picture 2" descr="GraphQL | A query language for your API">
            <a:extLst>
              <a:ext uri="{FF2B5EF4-FFF2-40B4-BE49-F238E27FC236}">
                <a16:creationId xmlns:a16="http://schemas.microsoft.com/office/drawing/2014/main" id="{B2D9DD6D-D7D4-473A-86CB-1F99CF18C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94" y="2719830"/>
            <a:ext cx="2663124" cy="114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17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5E4D-6FDC-4184-A9C2-F0DACBF1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 err="1"/>
              <a:t>Entity</a:t>
            </a:r>
            <a:r>
              <a:rPr lang="fr-FR" dirty="0"/>
              <a:t> class &lt;-&gt; 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DTO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51730-BB2C-4438-8C61-3876C935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1" y="1854200"/>
            <a:ext cx="3375371" cy="4409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F1440-AFA9-4B91-BB4E-0DF7E980D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312" y="1511720"/>
            <a:ext cx="2865273" cy="1708248"/>
          </a:xfrm>
          <a:prstGeom prst="rect">
            <a:avLst/>
          </a:prstGeom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4A5EEFFF-64EE-4147-BDD2-CE8FADF24FA9}"/>
              </a:ext>
            </a:extLst>
          </p:cNvPr>
          <p:cNvSpPr/>
          <p:nvPr/>
        </p:nvSpPr>
        <p:spPr>
          <a:xfrm rot="14254693">
            <a:off x="4968428" y="2009230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E8957-6165-4846-9C82-935094BD8A30}"/>
              </a:ext>
            </a:extLst>
          </p:cNvPr>
          <p:cNvSpPr txBox="1"/>
          <p:nvPr/>
        </p:nvSpPr>
        <p:spPr>
          <a:xfrm>
            <a:off x="4300050" y="1854200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mapping</a:t>
            </a: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27B51445-C422-411C-BA62-981FE9C0851A}"/>
              </a:ext>
            </a:extLst>
          </p:cNvPr>
          <p:cNvSpPr/>
          <p:nvPr/>
        </p:nvSpPr>
        <p:spPr>
          <a:xfrm rot="16200000">
            <a:off x="5033447" y="3675466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15FFE-73E6-4004-8EE6-25B5FADD3E6D}"/>
              </a:ext>
            </a:extLst>
          </p:cNvPr>
          <p:cNvSpPr txBox="1"/>
          <p:nvPr/>
        </p:nvSpPr>
        <p:spPr>
          <a:xfrm>
            <a:off x="4536052" y="3726565"/>
            <a:ext cx="217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Owner</a:t>
            </a:r>
            <a:r>
              <a:rPr lang="fr-FR" dirty="0"/>
              <a:t> </a:t>
            </a:r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165ED77B-FD4C-4704-A061-6EBB1EC462F0}"/>
              </a:ext>
            </a:extLst>
          </p:cNvPr>
          <p:cNvSpPr/>
          <p:nvPr/>
        </p:nvSpPr>
        <p:spPr>
          <a:xfrm rot="18142342">
            <a:off x="5033447" y="5460883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F18FD-86CC-4079-B63C-3C05D349B2C0}"/>
              </a:ext>
            </a:extLst>
          </p:cNvPr>
          <p:cNvSpPr txBox="1"/>
          <p:nvPr/>
        </p:nvSpPr>
        <p:spPr>
          <a:xfrm>
            <a:off x="4446598" y="5319115"/>
            <a:ext cx="387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</a:t>
            </a:r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(high data volume)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0A11AA-9DE1-4F9B-BA3F-9978C756B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963" y="3219968"/>
            <a:ext cx="3717855" cy="1832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068D48-D19B-41F4-98AD-5F069356A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244" y="5643386"/>
            <a:ext cx="3533665" cy="11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87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BFB8-FA45-488D-B504-07EF11FD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30" y="310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in Api DTO</a:t>
            </a:r>
            <a:br>
              <a:rPr lang="fr-FR" dirty="0"/>
            </a:br>
            <a:r>
              <a:rPr lang="fr-FR" dirty="0"/>
              <a:t>client </a:t>
            </a:r>
            <a:r>
              <a:rPr lang="fr-FR" dirty="0" err="1"/>
              <a:t>loop</a:t>
            </a:r>
            <a:r>
              <a:rPr lang="fr-FR" dirty="0"/>
              <a:t> to </a:t>
            </a:r>
            <a:r>
              <a:rPr lang="fr-FR" dirty="0" err="1"/>
              <a:t>enrich</a:t>
            </a:r>
            <a:r>
              <a:rPr lang="fr-FR" dirty="0"/>
              <a:t>.. 1+N network calls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1C6A5D3-F285-48B6-BB7C-B34BDB363B3A}"/>
              </a:ext>
            </a:extLst>
          </p:cNvPr>
          <p:cNvSpPr/>
          <p:nvPr/>
        </p:nvSpPr>
        <p:spPr>
          <a:xfrm>
            <a:off x="3266976" y="2445156"/>
            <a:ext cx="3924918" cy="122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3CF2A52-8924-4835-B7D7-E084F34A5151}"/>
              </a:ext>
            </a:extLst>
          </p:cNvPr>
          <p:cNvSpPr/>
          <p:nvPr/>
        </p:nvSpPr>
        <p:spPr>
          <a:xfrm rot="10800000">
            <a:off x="3315379" y="2564144"/>
            <a:ext cx="3876515" cy="221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FB632-B4BE-4C86-8B06-60278327C615}"/>
              </a:ext>
            </a:extLst>
          </p:cNvPr>
          <p:cNvSpPr txBox="1"/>
          <p:nvPr/>
        </p:nvSpPr>
        <p:spPr>
          <a:xfrm>
            <a:off x="4266164" y="1714040"/>
            <a:ext cx="1839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1: </a:t>
            </a:r>
          </a:p>
          <a:p>
            <a:r>
              <a:rPr lang="fr-FR" dirty="0"/>
              <a:t>GET /api/..infos/..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6D8CB16-D0B7-4915-AC11-584FA6A555C6}"/>
              </a:ext>
            </a:extLst>
          </p:cNvPr>
          <p:cNvSpPr/>
          <p:nvPr/>
        </p:nvSpPr>
        <p:spPr>
          <a:xfrm rot="5400000">
            <a:off x="1841827" y="3554215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82F58-0028-4DAA-9EDB-58799CBD77EF}"/>
              </a:ext>
            </a:extLst>
          </p:cNvPr>
          <p:cNvSpPr txBox="1"/>
          <p:nvPr/>
        </p:nvSpPr>
        <p:spPr>
          <a:xfrm>
            <a:off x="4785476" y="2720209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[  {obj1},  {obj2}, …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42069-0DDC-4E55-A1DD-36FE34BF7A5E}"/>
              </a:ext>
            </a:extLst>
          </p:cNvPr>
          <p:cNvSpPr txBox="1"/>
          <p:nvPr/>
        </p:nvSpPr>
        <p:spPr>
          <a:xfrm>
            <a:off x="2297497" y="3530165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{obj1}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A8D3D8-B82D-4803-9D96-6AC5FA5E0DBC}"/>
              </a:ext>
            </a:extLst>
          </p:cNvPr>
          <p:cNvSpPr/>
          <p:nvPr/>
        </p:nvSpPr>
        <p:spPr>
          <a:xfrm>
            <a:off x="5119577" y="39036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BADE7EE-CD71-47DC-9095-7B14C14F3642}"/>
              </a:ext>
            </a:extLst>
          </p:cNvPr>
          <p:cNvSpPr/>
          <p:nvPr/>
        </p:nvSpPr>
        <p:spPr>
          <a:xfrm rot="10800000">
            <a:off x="5271977" y="40560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76527E-AE6F-444E-879B-EADCDF11507C}"/>
              </a:ext>
            </a:extLst>
          </p:cNvPr>
          <p:cNvSpPr txBox="1"/>
          <p:nvPr/>
        </p:nvSpPr>
        <p:spPr>
          <a:xfrm>
            <a:off x="5253637" y="3533365"/>
            <a:ext cx="333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2: GET /api/..</a:t>
            </a:r>
            <a:r>
              <a:rPr lang="fr-FR" dirty="0" err="1"/>
              <a:t>detail</a:t>
            </a:r>
            <a:r>
              <a:rPr lang="fr-FR" dirty="0"/>
              <a:t>/..{obj1.id}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F5D27-3CBA-4203-A783-1E109C929D0B}"/>
              </a:ext>
            </a:extLst>
          </p:cNvPr>
          <p:cNvSpPr txBox="1"/>
          <p:nvPr/>
        </p:nvSpPr>
        <p:spPr>
          <a:xfrm>
            <a:off x="100739" y="2468159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foreach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</a:t>
            </a:r>
          </a:p>
          <a:p>
            <a:r>
              <a:rPr lang="fr-FR" dirty="0"/>
              <a:t>  on {obj1}, {obj2} …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EA66A7-6C4D-46AF-B6F1-E13FB51E5E99}"/>
              </a:ext>
            </a:extLst>
          </p:cNvPr>
          <p:cNvSpPr txBox="1"/>
          <p:nvPr/>
        </p:nvSpPr>
        <p:spPr>
          <a:xfrm>
            <a:off x="2297497" y="40098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{enriched-obj1}</a:t>
            </a: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A3798C50-0018-4FFA-8F30-D018D26AE565}"/>
              </a:ext>
            </a:extLst>
          </p:cNvPr>
          <p:cNvSpPr/>
          <p:nvPr/>
        </p:nvSpPr>
        <p:spPr>
          <a:xfrm rot="5400000">
            <a:off x="1841827" y="4551174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25FF8-11AB-4D87-BEFB-A88CC8474280}"/>
              </a:ext>
            </a:extLst>
          </p:cNvPr>
          <p:cNvSpPr txBox="1"/>
          <p:nvPr/>
        </p:nvSpPr>
        <p:spPr>
          <a:xfrm>
            <a:off x="2297497" y="4683953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{obj2}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9FC16D9-C555-483A-9681-2E33060CF926}"/>
              </a:ext>
            </a:extLst>
          </p:cNvPr>
          <p:cNvSpPr/>
          <p:nvPr/>
        </p:nvSpPr>
        <p:spPr>
          <a:xfrm>
            <a:off x="5119576" y="4846871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12143A8-2E2F-4904-95C1-0392B54ECE7A}"/>
              </a:ext>
            </a:extLst>
          </p:cNvPr>
          <p:cNvSpPr/>
          <p:nvPr/>
        </p:nvSpPr>
        <p:spPr>
          <a:xfrm rot="10800000">
            <a:off x="5271976" y="4999271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141E1-B831-4EA9-8D49-EAA877DE3127}"/>
              </a:ext>
            </a:extLst>
          </p:cNvPr>
          <p:cNvSpPr txBox="1"/>
          <p:nvPr/>
        </p:nvSpPr>
        <p:spPr>
          <a:xfrm>
            <a:off x="5271975" y="4533613"/>
            <a:ext cx="333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3: GET /api/..</a:t>
            </a:r>
            <a:r>
              <a:rPr lang="fr-FR" dirty="0" err="1"/>
              <a:t>detail</a:t>
            </a:r>
            <a:r>
              <a:rPr lang="fr-FR" dirty="0"/>
              <a:t>/..{obj2.id}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725D07-B01D-4578-860E-8A58E19F879F}"/>
              </a:ext>
            </a:extLst>
          </p:cNvPr>
          <p:cNvSpPr txBox="1"/>
          <p:nvPr/>
        </p:nvSpPr>
        <p:spPr>
          <a:xfrm>
            <a:off x="2648372" y="51933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C1A9E52D-9D11-4C26-B79E-685474DF0E1A}"/>
              </a:ext>
            </a:extLst>
          </p:cNvPr>
          <p:cNvSpPr/>
          <p:nvPr/>
        </p:nvSpPr>
        <p:spPr>
          <a:xfrm rot="5400000">
            <a:off x="1986844" y="5032211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E19046F5-876C-4E7F-8BE9-1B59763594BB}"/>
              </a:ext>
            </a:extLst>
          </p:cNvPr>
          <p:cNvSpPr/>
          <p:nvPr/>
        </p:nvSpPr>
        <p:spPr>
          <a:xfrm rot="5400000">
            <a:off x="1986844" y="5402064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5CB9AE66-8DDB-4224-AEE7-3A31FB3DC914}"/>
              </a:ext>
            </a:extLst>
          </p:cNvPr>
          <p:cNvSpPr/>
          <p:nvPr/>
        </p:nvSpPr>
        <p:spPr>
          <a:xfrm rot="5400000">
            <a:off x="1823489" y="6022200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E3ECBD-6037-4865-B106-E85295A2A6F7}"/>
              </a:ext>
            </a:extLst>
          </p:cNvPr>
          <p:cNvSpPr txBox="1"/>
          <p:nvPr/>
        </p:nvSpPr>
        <p:spPr>
          <a:xfrm>
            <a:off x="2279159" y="6154979"/>
            <a:ext cx="275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C39B9D8-586B-4A0E-B745-7E346DA0592E}"/>
              </a:ext>
            </a:extLst>
          </p:cNvPr>
          <p:cNvSpPr/>
          <p:nvPr/>
        </p:nvSpPr>
        <p:spPr>
          <a:xfrm>
            <a:off x="5101238" y="63178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EEE9A10-4B15-4AEE-9236-6CFA597F0209}"/>
              </a:ext>
            </a:extLst>
          </p:cNvPr>
          <p:cNvSpPr/>
          <p:nvPr/>
        </p:nvSpPr>
        <p:spPr>
          <a:xfrm rot="10800000">
            <a:off x="5253638" y="64702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51598-46E3-4ED0-A6CC-7C4BACC3933E}"/>
              </a:ext>
            </a:extLst>
          </p:cNvPr>
          <p:cNvSpPr txBox="1"/>
          <p:nvPr/>
        </p:nvSpPr>
        <p:spPr>
          <a:xfrm>
            <a:off x="5253637" y="6004639"/>
            <a:ext cx="333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3: GET /api/..</a:t>
            </a:r>
            <a:r>
              <a:rPr lang="fr-FR" dirty="0" err="1"/>
              <a:t>detail</a:t>
            </a:r>
            <a:r>
              <a:rPr lang="fr-FR" dirty="0"/>
              <a:t>/..{objN.id}</a:t>
            </a:r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8F28B8A-406C-4787-8615-DBC5D8F7CB1A}"/>
              </a:ext>
            </a:extLst>
          </p:cNvPr>
          <p:cNvSpPr/>
          <p:nvPr/>
        </p:nvSpPr>
        <p:spPr>
          <a:xfrm>
            <a:off x="11408489" y="3788323"/>
            <a:ext cx="499731" cy="7907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CB9235-6F85-4AC3-9F20-02C0B88617BF}"/>
              </a:ext>
            </a:extLst>
          </p:cNvPr>
          <p:cNvSpPr/>
          <p:nvPr/>
        </p:nvSpPr>
        <p:spPr>
          <a:xfrm>
            <a:off x="9589704" y="3468323"/>
            <a:ext cx="1340566" cy="143462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F34FA0-4381-4805-B319-2EFC231E4B86}"/>
              </a:ext>
            </a:extLst>
          </p:cNvPr>
          <p:cNvCxnSpPr>
            <a:cxnSpLocks/>
            <a:stCxn id="30" idx="3"/>
            <a:endCxn id="29" idx="2"/>
          </p:cNvCxnSpPr>
          <p:nvPr/>
        </p:nvCxnSpPr>
        <p:spPr>
          <a:xfrm flipV="1">
            <a:off x="10930270" y="4183688"/>
            <a:ext cx="478219" cy="19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D944CCE-29A3-49D7-910B-CD4F2D2D0EB7}"/>
              </a:ext>
            </a:extLst>
          </p:cNvPr>
          <p:cNvSpPr txBox="1"/>
          <p:nvPr/>
        </p:nvSpPr>
        <p:spPr>
          <a:xfrm>
            <a:off x="9686015" y="3020345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Rest</a:t>
            </a:r>
            <a:r>
              <a:rPr lang="fr-FR" dirty="0"/>
              <a:t> 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AA8139-1CF8-480F-A7DC-F8309FD9606B}"/>
              </a:ext>
            </a:extLst>
          </p:cNvPr>
          <p:cNvSpPr txBox="1"/>
          <p:nvPr/>
        </p:nvSpPr>
        <p:spPr>
          <a:xfrm>
            <a:off x="9647102" y="375056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{full-obj1}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1012C9-5844-4F4A-92F5-BBC94686DFB7}"/>
              </a:ext>
            </a:extLst>
          </p:cNvPr>
          <p:cNvSpPr txBox="1"/>
          <p:nvPr/>
        </p:nvSpPr>
        <p:spPr>
          <a:xfrm>
            <a:off x="9647101" y="398330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{full-obj2}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073B86-ED89-4CEE-97AB-F35CA9AA6DF7}"/>
              </a:ext>
            </a:extLst>
          </p:cNvPr>
          <p:cNvSpPr txBox="1"/>
          <p:nvPr/>
        </p:nvSpPr>
        <p:spPr>
          <a:xfrm>
            <a:off x="9647101" y="434175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{full-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D4F53D-9E74-492A-B841-DA9A89368005}"/>
              </a:ext>
            </a:extLst>
          </p:cNvPr>
          <p:cNvSpPr/>
          <p:nvPr/>
        </p:nvSpPr>
        <p:spPr>
          <a:xfrm>
            <a:off x="149143" y="2376377"/>
            <a:ext cx="2575719" cy="422151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3FD964-D5D2-4E84-B04D-4653CAE2B009}"/>
              </a:ext>
            </a:extLst>
          </p:cNvPr>
          <p:cNvSpPr txBox="1"/>
          <p:nvPr/>
        </p:nvSpPr>
        <p:spPr>
          <a:xfrm>
            <a:off x="1074018" y="1966215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25F6E4-89A7-4944-96DD-5C7D92E084DB}"/>
              </a:ext>
            </a:extLst>
          </p:cNvPr>
          <p:cNvSpPr txBox="1"/>
          <p:nvPr/>
        </p:nvSpPr>
        <p:spPr>
          <a:xfrm>
            <a:off x="136913" y="3809277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{view-obj1}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61B191-0ECE-4568-ABF9-68CDEB8F2CEF}"/>
              </a:ext>
            </a:extLst>
          </p:cNvPr>
          <p:cNvSpPr txBox="1"/>
          <p:nvPr/>
        </p:nvSpPr>
        <p:spPr>
          <a:xfrm>
            <a:off x="149144" y="4025054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{view-obj2}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528D2-E50C-49C6-B9C4-3C7D589E7BB6}"/>
              </a:ext>
            </a:extLst>
          </p:cNvPr>
          <p:cNvSpPr txBox="1"/>
          <p:nvPr/>
        </p:nvSpPr>
        <p:spPr>
          <a:xfrm>
            <a:off x="126532" y="4394386"/>
            <a:ext cx="12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view-objN</a:t>
            </a:r>
            <a:r>
              <a:rPr lang="fr-FR" dirty="0"/>
              <a:t>}</a:t>
            </a:r>
          </a:p>
        </p:txBody>
      </p:sp>
      <p:sp>
        <p:nvSpPr>
          <p:cNvPr id="44" name="Speech Bubble: Oval 43">
            <a:extLst>
              <a:ext uri="{FF2B5EF4-FFF2-40B4-BE49-F238E27FC236}">
                <a16:creationId xmlns:a16="http://schemas.microsoft.com/office/drawing/2014/main" id="{EBC33B88-3F12-45F2-9505-46978D21B7EC}"/>
              </a:ext>
            </a:extLst>
          </p:cNvPr>
          <p:cNvSpPr/>
          <p:nvPr/>
        </p:nvSpPr>
        <p:spPr>
          <a:xfrm>
            <a:off x="9048307" y="5226070"/>
            <a:ext cx="3025663" cy="1298242"/>
          </a:xfrm>
          <a:prstGeom prst="wedgeEllipseCallout">
            <a:avLst>
              <a:gd name="adj1" fmla="val -4885"/>
              <a:gd name="adj2" fmla="val -866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50DF4F-A043-45D7-9E42-D1B04170FE9E}"/>
              </a:ext>
            </a:extLst>
          </p:cNvPr>
          <p:cNvSpPr txBox="1"/>
          <p:nvPr/>
        </p:nvSpPr>
        <p:spPr>
          <a:xfrm>
            <a:off x="9269662" y="5412643"/>
            <a:ext cx="2922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 </a:t>
            </a:r>
            <a:r>
              <a:rPr lang="fr-FR" dirty="0" err="1"/>
              <a:t>may</a:t>
            </a:r>
            <a:r>
              <a:rPr lang="fr-FR" dirty="0"/>
              <a:t> have FULL </a:t>
            </a:r>
            <a:r>
              <a:rPr lang="fr-FR" dirty="0" err="1"/>
              <a:t>objs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forgot</a:t>
            </a:r>
            <a:r>
              <a:rPr lang="fr-FR" dirty="0"/>
              <a:t>/</a:t>
            </a:r>
            <a:r>
              <a:rPr lang="fr-FR" dirty="0" err="1"/>
              <a:t>choosed</a:t>
            </a:r>
            <a:r>
              <a:rPr lang="fr-FR" dirty="0"/>
              <a:t> to export</a:t>
            </a:r>
          </a:p>
          <a:p>
            <a:r>
              <a:rPr lang="fr-FR" dirty="0" err="1"/>
              <a:t>only</a:t>
            </a:r>
            <a:r>
              <a:rPr lang="fr-FR" dirty="0"/>
              <a:t> partial projections</a:t>
            </a:r>
          </a:p>
        </p:txBody>
      </p:sp>
    </p:spTree>
    <p:extLst>
      <p:ext uri="{BB962C8B-B14F-4D97-AF65-F5344CB8AC3E}">
        <p14:creationId xmlns:p14="http://schemas.microsoft.com/office/powerpoint/2010/main" val="2770621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E80C-2B9F-462D-AE0B-7431B3F4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in (</a:t>
            </a:r>
            <a:r>
              <a:rPr lang="fr-FR" dirty="0" err="1"/>
              <a:t>useless</a:t>
            </a:r>
            <a:r>
              <a:rPr lang="fr-FR" dirty="0"/>
              <a:t>) </a:t>
            </a:r>
            <a:r>
              <a:rPr lang="fr-FR" dirty="0" err="1"/>
              <a:t>detailed</a:t>
            </a:r>
            <a:r>
              <a:rPr lang="fr-FR" dirty="0"/>
              <a:t> DTO</a:t>
            </a:r>
            <a:br>
              <a:rPr lang="fr-FR" dirty="0"/>
            </a:br>
            <a:r>
              <a:rPr lang="fr-FR" dirty="0"/>
              <a:t>… 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1+N JDBC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4EFACEF-9834-45B2-AAAB-B8FB9981B72D}"/>
              </a:ext>
            </a:extLst>
          </p:cNvPr>
          <p:cNvSpPr/>
          <p:nvPr/>
        </p:nvSpPr>
        <p:spPr>
          <a:xfrm>
            <a:off x="2982066" y="3427099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FC39C7-4485-4EE0-9BF5-9E966D83CEF7}"/>
              </a:ext>
            </a:extLst>
          </p:cNvPr>
          <p:cNvSpPr/>
          <p:nvPr/>
        </p:nvSpPr>
        <p:spPr>
          <a:xfrm rot="10800000">
            <a:off x="2947853" y="3574315"/>
            <a:ext cx="1648047" cy="117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4DFF9-76BA-4AEF-88A2-40B092DA009A}"/>
              </a:ext>
            </a:extLst>
          </p:cNvPr>
          <p:cNvSpPr txBox="1"/>
          <p:nvPr/>
        </p:nvSpPr>
        <p:spPr>
          <a:xfrm>
            <a:off x="2844579" y="2641373"/>
            <a:ext cx="1867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 </a:t>
            </a:r>
          </a:p>
          <a:p>
            <a:r>
              <a:rPr lang="fr-FR" dirty="0"/>
              <a:t>GET /api/..info1/..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CCEA116F-8EA0-427A-9DDD-CEFABDD2E09F}"/>
              </a:ext>
            </a:extLst>
          </p:cNvPr>
          <p:cNvSpPr/>
          <p:nvPr/>
        </p:nvSpPr>
        <p:spPr>
          <a:xfrm rot="5400000">
            <a:off x="5568092" y="3456832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1D396-6D3A-4F16-A9B2-C60E6B016E78}"/>
              </a:ext>
            </a:extLst>
          </p:cNvPr>
          <p:cNvSpPr txBox="1"/>
          <p:nvPr/>
        </p:nvSpPr>
        <p:spPr>
          <a:xfrm>
            <a:off x="9074522" y="2239199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 …Info &gt;</a:t>
            </a:r>
          </a:p>
          <a:p>
            <a:r>
              <a:rPr lang="fr-FR" dirty="0"/>
              <a:t>[  {obj1},  {obj2}, …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51FE6-0F78-40E7-B5CA-510A9A2C5E74}"/>
              </a:ext>
            </a:extLst>
          </p:cNvPr>
          <p:cNvSpPr txBox="1"/>
          <p:nvPr/>
        </p:nvSpPr>
        <p:spPr>
          <a:xfrm>
            <a:off x="6023762" y="3432782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{obj1}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61600EA-C701-4555-A61E-6C7CC808F9AF}"/>
              </a:ext>
            </a:extLst>
          </p:cNvPr>
          <p:cNvSpPr/>
          <p:nvPr/>
        </p:nvSpPr>
        <p:spPr>
          <a:xfrm>
            <a:off x="8845842" y="38063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02743C-3CE3-46EC-92AE-ACE4869664F9}"/>
              </a:ext>
            </a:extLst>
          </p:cNvPr>
          <p:cNvSpPr/>
          <p:nvPr/>
        </p:nvSpPr>
        <p:spPr>
          <a:xfrm rot="10800000">
            <a:off x="8998242" y="39587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D509A-98BD-4AE2-8929-335B53764909}"/>
              </a:ext>
            </a:extLst>
          </p:cNvPr>
          <p:cNvSpPr txBox="1"/>
          <p:nvPr/>
        </p:nvSpPr>
        <p:spPr>
          <a:xfrm>
            <a:off x="8979902" y="3435982"/>
            <a:ext cx="22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select detail..obj1.id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250CD-F260-4AE3-A249-87AEC3E0B98F}"/>
              </a:ext>
            </a:extLst>
          </p:cNvPr>
          <p:cNvSpPr txBox="1"/>
          <p:nvPr/>
        </p:nvSpPr>
        <p:spPr>
          <a:xfrm>
            <a:off x="5250302" y="2469290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foreach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</a:t>
            </a:r>
          </a:p>
          <a:p>
            <a:r>
              <a:rPr lang="fr-FR" dirty="0"/>
              <a:t>  on {obj1}, {obj2} …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1F0E3-D7E5-4EB1-ABBB-90C7E3DE4087}"/>
              </a:ext>
            </a:extLst>
          </p:cNvPr>
          <p:cNvSpPr txBox="1"/>
          <p:nvPr/>
        </p:nvSpPr>
        <p:spPr>
          <a:xfrm>
            <a:off x="6023762" y="391250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{enriched-obj1}</a:t>
            </a: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E21F21BC-420E-4D1B-8C04-BFEEE4D2404B}"/>
              </a:ext>
            </a:extLst>
          </p:cNvPr>
          <p:cNvSpPr/>
          <p:nvPr/>
        </p:nvSpPr>
        <p:spPr>
          <a:xfrm rot="5400000">
            <a:off x="5568092" y="4453791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D1D10E-D5A9-461E-9218-E59BBC4E0F6E}"/>
              </a:ext>
            </a:extLst>
          </p:cNvPr>
          <p:cNvSpPr txBox="1"/>
          <p:nvPr/>
        </p:nvSpPr>
        <p:spPr>
          <a:xfrm>
            <a:off x="6023762" y="4586570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{obj2}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680CA1-9683-45E7-87BE-7B4A4C35A9AD}"/>
              </a:ext>
            </a:extLst>
          </p:cNvPr>
          <p:cNvSpPr/>
          <p:nvPr/>
        </p:nvSpPr>
        <p:spPr>
          <a:xfrm>
            <a:off x="8845841" y="4749488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1F9D58-BAEA-474E-BFF1-3C8C97B36EE9}"/>
              </a:ext>
            </a:extLst>
          </p:cNvPr>
          <p:cNvSpPr/>
          <p:nvPr/>
        </p:nvSpPr>
        <p:spPr>
          <a:xfrm rot="10800000">
            <a:off x="8998241" y="4901888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4BE54-C794-4CF1-BC70-5D48356A2C6B}"/>
              </a:ext>
            </a:extLst>
          </p:cNvPr>
          <p:cNvSpPr txBox="1"/>
          <p:nvPr/>
        </p:nvSpPr>
        <p:spPr>
          <a:xfrm>
            <a:off x="8998240" y="4436230"/>
            <a:ext cx="2298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select </a:t>
            </a:r>
            <a:r>
              <a:rPr lang="fr-FR" dirty="0" err="1"/>
              <a:t>detail</a:t>
            </a:r>
            <a:r>
              <a:rPr lang="fr-FR" dirty="0"/>
              <a:t> ..obj2.id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31B89F-DD36-493B-B0A5-1804B0195EB4}"/>
              </a:ext>
            </a:extLst>
          </p:cNvPr>
          <p:cNvSpPr txBox="1"/>
          <p:nvPr/>
        </p:nvSpPr>
        <p:spPr>
          <a:xfrm>
            <a:off x="6374637" y="509596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A58C95D6-5C75-4A9C-90F3-B748CF3ABF32}"/>
              </a:ext>
            </a:extLst>
          </p:cNvPr>
          <p:cNvSpPr/>
          <p:nvPr/>
        </p:nvSpPr>
        <p:spPr>
          <a:xfrm rot="5400000">
            <a:off x="5713109" y="4934828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5256C836-A548-4E24-BA0B-74B9B30113C9}"/>
              </a:ext>
            </a:extLst>
          </p:cNvPr>
          <p:cNvSpPr/>
          <p:nvPr/>
        </p:nvSpPr>
        <p:spPr>
          <a:xfrm rot="5400000">
            <a:off x="5713109" y="5304681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2D7F5CF1-1477-4005-AFC6-6856C6799B46}"/>
              </a:ext>
            </a:extLst>
          </p:cNvPr>
          <p:cNvSpPr/>
          <p:nvPr/>
        </p:nvSpPr>
        <p:spPr>
          <a:xfrm rot="5400000">
            <a:off x="5549754" y="5924817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AD7A5-0263-48BD-804F-F0DC5E5046CD}"/>
              </a:ext>
            </a:extLst>
          </p:cNvPr>
          <p:cNvSpPr txBox="1"/>
          <p:nvPr/>
        </p:nvSpPr>
        <p:spPr>
          <a:xfrm>
            <a:off x="6005424" y="6057596"/>
            <a:ext cx="275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69E3875-A3B9-459D-A399-82029F1B83FB}"/>
              </a:ext>
            </a:extLst>
          </p:cNvPr>
          <p:cNvSpPr/>
          <p:nvPr/>
        </p:nvSpPr>
        <p:spPr>
          <a:xfrm>
            <a:off x="8827503" y="62205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23AFD86-976C-4B8D-A5BF-C6351221D4C8}"/>
              </a:ext>
            </a:extLst>
          </p:cNvPr>
          <p:cNvSpPr/>
          <p:nvPr/>
        </p:nvSpPr>
        <p:spPr>
          <a:xfrm rot="10800000">
            <a:off x="8979903" y="63729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AC4F23F5-9E0C-4389-A5BC-6B7C9425FB65}"/>
              </a:ext>
            </a:extLst>
          </p:cNvPr>
          <p:cNvSpPr/>
          <p:nvPr/>
        </p:nvSpPr>
        <p:spPr>
          <a:xfrm>
            <a:off x="11350586" y="3934315"/>
            <a:ext cx="499731" cy="7907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C6F84F-F44F-4F29-BF83-C7440E968133}"/>
              </a:ext>
            </a:extLst>
          </p:cNvPr>
          <p:cNvSpPr/>
          <p:nvPr/>
        </p:nvSpPr>
        <p:spPr>
          <a:xfrm>
            <a:off x="5264024" y="2268995"/>
            <a:ext cx="3486125" cy="429012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3B5068-4F5F-4E7F-A274-98DB3269F7AE}"/>
              </a:ext>
            </a:extLst>
          </p:cNvPr>
          <p:cNvSpPr txBox="1"/>
          <p:nvPr/>
        </p:nvSpPr>
        <p:spPr>
          <a:xfrm>
            <a:off x="6433114" y="1875929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Rest</a:t>
            </a:r>
            <a:r>
              <a:rPr lang="fr-FR" dirty="0"/>
              <a:t> Server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02C05C-9FB7-4B74-B8AC-046217030107}"/>
              </a:ext>
            </a:extLst>
          </p:cNvPr>
          <p:cNvSpPr/>
          <p:nvPr/>
        </p:nvSpPr>
        <p:spPr>
          <a:xfrm>
            <a:off x="810821" y="3216594"/>
            <a:ext cx="1340566" cy="143462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31E2F3-ACF5-4C73-8DAC-D1DBDDE5FB7C}"/>
              </a:ext>
            </a:extLst>
          </p:cNvPr>
          <p:cNvSpPr txBox="1"/>
          <p:nvPr/>
        </p:nvSpPr>
        <p:spPr>
          <a:xfrm>
            <a:off x="828974" y="2790627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578D6-837E-4750-B03F-FADF70CBB9BD}"/>
              </a:ext>
            </a:extLst>
          </p:cNvPr>
          <p:cNvSpPr txBox="1"/>
          <p:nvPr/>
        </p:nvSpPr>
        <p:spPr>
          <a:xfrm>
            <a:off x="798590" y="3478551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{view-obj1}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A8C09A-8E50-4378-8D7B-F26059AE0A7B}"/>
              </a:ext>
            </a:extLst>
          </p:cNvPr>
          <p:cNvSpPr txBox="1"/>
          <p:nvPr/>
        </p:nvSpPr>
        <p:spPr>
          <a:xfrm>
            <a:off x="810821" y="3694328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{view-obj2}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6E4F72-591E-4448-A992-C6903DB17AD8}"/>
              </a:ext>
            </a:extLst>
          </p:cNvPr>
          <p:cNvSpPr txBox="1"/>
          <p:nvPr/>
        </p:nvSpPr>
        <p:spPr>
          <a:xfrm>
            <a:off x="788209" y="4063660"/>
            <a:ext cx="12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view-objN</a:t>
            </a:r>
            <a:r>
              <a:rPr lang="fr-FR" dirty="0"/>
              <a:t>}</a:t>
            </a:r>
          </a:p>
        </p:txBody>
      </p:sp>
      <p:sp>
        <p:nvSpPr>
          <p:cNvPr id="40" name="Speech Bubble: Oval 39">
            <a:extLst>
              <a:ext uri="{FF2B5EF4-FFF2-40B4-BE49-F238E27FC236}">
                <a16:creationId xmlns:a16="http://schemas.microsoft.com/office/drawing/2014/main" id="{DD0D9ED8-2654-4A61-9FB2-26F7D72541C7}"/>
              </a:ext>
            </a:extLst>
          </p:cNvPr>
          <p:cNvSpPr/>
          <p:nvPr/>
        </p:nvSpPr>
        <p:spPr>
          <a:xfrm>
            <a:off x="774997" y="5025628"/>
            <a:ext cx="3025663" cy="986327"/>
          </a:xfrm>
          <a:prstGeom prst="wedgeEllipseCallout">
            <a:avLst>
              <a:gd name="adj1" fmla="val 29027"/>
              <a:gd name="adj2" fmla="val -9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D621DF-ECCD-4906-969E-488A71776C0A}"/>
              </a:ext>
            </a:extLst>
          </p:cNvPr>
          <p:cNvSpPr txBox="1"/>
          <p:nvPr/>
        </p:nvSpPr>
        <p:spPr>
          <a:xfrm>
            <a:off x="924601" y="5175116"/>
            <a:ext cx="276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need</a:t>
            </a:r>
            <a:r>
              <a:rPr lang="fr-FR" dirty="0"/>
              <a:t> all </a:t>
            </a:r>
          </a:p>
          <a:p>
            <a:r>
              <a:rPr lang="fr-FR" dirty="0"/>
              <a:t>data </a:t>
            </a:r>
            <a:r>
              <a:rPr lang="fr-FR" dirty="0" err="1"/>
              <a:t>transfered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server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1A456A-FDCF-4AA5-9646-8A2C0B66DFB5}"/>
              </a:ext>
            </a:extLst>
          </p:cNvPr>
          <p:cNvSpPr txBox="1"/>
          <p:nvPr/>
        </p:nvSpPr>
        <p:spPr>
          <a:xfrm>
            <a:off x="8953452" y="5872930"/>
            <a:ext cx="2330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 select </a:t>
            </a:r>
            <a:r>
              <a:rPr lang="fr-FR" dirty="0" err="1"/>
              <a:t>detail</a:t>
            </a:r>
            <a:r>
              <a:rPr lang="fr-FR" dirty="0"/>
              <a:t> ..obj2.in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3C22267-B6A8-49E3-91DA-88871B9B6508}"/>
              </a:ext>
            </a:extLst>
          </p:cNvPr>
          <p:cNvSpPr/>
          <p:nvPr/>
        </p:nvSpPr>
        <p:spPr>
          <a:xfrm>
            <a:off x="8845841" y="2845866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69FD694-0044-44A6-8640-944FECFDBDB3}"/>
              </a:ext>
            </a:extLst>
          </p:cNvPr>
          <p:cNvSpPr/>
          <p:nvPr/>
        </p:nvSpPr>
        <p:spPr>
          <a:xfrm rot="10800000">
            <a:off x="8998241" y="2998266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235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1E61-B59B-4845-A216-0141F52F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By-Passing « </a:t>
            </a:r>
            <a:r>
              <a:rPr lang="fr-FR" dirty="0" err="1"/>
              <a:t>Query</a:t>
            </a:r>
            <a:r>
              <a:rPr lang="fr-FR" dirty="0"/>
              <a:t> » « </a:t>
            </a:r>
            <a:r>
              <a:rPr lang="fr-FR" dirty="0" err="1"/>
              <a:t>Entity</a:t>
            </a:r>
            <a:r>
              <a:rPr lang="fr-FR" dirty="0"/>
              <a:t> » </a:t>
            </a:r>
            <a:r>
              <a:rPr lang="fr-FR" dirty="0" err="1"/>
              <a:t>then</a:t>
            </a:r>
            <a:r>
              <a:rPr lang="fr-FR" dirty="0"/>
              <a:t> to « DTO »</a:t>
            </a:r>
            <a:br>
              <a:rPr lang="fr-FR" dirty="0"/>
            </a:br>
            <a:r>
              <a:rPr lang="fr-FR" dirty="0"/>
              <a:t>… direct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JOINs</a:t>
            </a:r>
            <a:r>
              <a:rPr lang="fr-FR" dirty="0"/>
              <a:t> to </a:t>
            </a:r>
            <a:r>
              <a:rPr lang="fr-FR" dirty="0" err="1"/>
              <a:t>DTOs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01202-AE11-42D4-80F4-F7EB1FDD8ABE}"/>
              </a:ext>
            </a:extLst>
          </p:cNvPr>
          <p:cNvSpPr txBox="1"/>
          <p:nvPr/>
        </p:nvSpPr>
        <p:spPr>
          <a:xfrm>
            <a:off x="919716" y="2509283"/>
            <a:ext cx="101913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Every</a:t>
            </a:r>
            <a:r>
              <a:rPr lang="fr-FR" sz="3200" dirty="0"/>
              <a:t> application has a central « </a:t>
            </a:r>
            <a:r>
              <a:rPr lang="fr-FR" sz="3200" dirty="0" err="1"/>
              <a:t>Search</a:t>
            </a:r>
            <a:r>
              <a:rPr lang="fr-FR" sz="3200" dirty="0"/>
              <a:t> screen »</a:t>
            </a:r>
          </a:p>
          <a:p>
            <a:endParaRPr lang="fr-FR" sz="3200" dirty="0"/>
          </a:p>
          <a:p>
            <a:r>
              <a:rPr lang="fr-FR" sz="3200" dirty="0" err="1"/>
              <a:t>Such</a:t>
            </a:r>
            <a:r>
              <a:rPr lang="fr-FR" sz="3200" dirty="0"/>
              <a:t> API must </a:t>
            </a:r>
            <a:r>
              <a:rPr lang="fr-FR" sz="3200" dirty="0" err="1"/>
              <a:t>be</a:t>
            </a:r>
            <a:r>
              <a:rPr lang="fr-FR" sz="3200" dirty="0"/>
              <a:t> </a:t>
            </a:r>
            <a:r>
              <a:rPr lang="fr-FR" sz="3200" dirty="0" err="1"/>
              <a:t>highly</a:t>
            </a:r>
            <a:r>
              <a:rPr lang="fr-FR" sz="3200" dirty="0"/>
              <a:t> </a:t>
            </a:r>
            <a:r>
              <a:rPr lang="fr-FR" sz="3200" dirty="0" err="1"/>
              <a:t>optimized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Worth for back to the basics: « JPA QL » or plain </a:t>
            </a:r>
            <a:r>
              <a:rPr lang="fr-FR" sz="3200" dirty="0" err="1"/>
              <a:t>old</a:t>
            </a:r>
            <a:r>
              <a:rPr lang="fr-FR" sz="3200" dirty="0"/>
              <a:t> « </a:t>
            </a:r>
            <a:r>
              <a:rPr lang="fr-FR" sz="3200" dirty="0" err="1"/>
              <a:t>Jdbc</a:t>
            </a:r>
            <a:r>
              <a:rPr lang="fr-FR" sz="3200" dirty="0"/>
              <a:t> »</a:t>
            </a:r>
          </a:p>
          <a:p>
            <a:endParaRPr lang="fr-FR" sz="3200" dirty="0"/>
          </a:p>
          <a:p>
            <a:r>
              <a:rPr lang="fr-FR" sz="3200" dirty="0"/>
              <a:t>Do not </a:t>
            </a:r>
            <a:r>
              <a:rPr lang="fr-FR" sz="3200" dirty="0" err="1"/>
              <a:t>optimize</a:t>
            </a:r>
            <a:r>
              <a:rPr lang="fr-FR" sz="3200" dirty="0"/>
              <a:t> all apis in JDBC for maintenance/</a:t>
            </a:r>
            <a:r>
              <a:rPr lang="fr-FR" sz="3200" dirty="0" err="1"/>
              <a:t>evolutivity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981656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4E1E00-CE94-4F9F-B5E3-D0F07B8A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394"/>
            <a:ext cx="12073270" cy="358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137397-8128-490B-BC61-C76836F348CE}"/>
              </a:ext>
            </a:extLst>
          </p:cNvPr>
          <p:cNvSpPr txBox="1"/>
          <p:nvPr/>
        </p:nvSpPr>
        <p:spPr>
          <a:xfrm>
            <a:off x="2440170" y="4721754"/>
            <a:ext cx="7782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SELECT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p.id, p.field1, p.field2,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p.ref_id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ref.field1, ref.field2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direct_source_entity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CROSS JOIN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direct_reference_entity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ref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WHERE p.ref_id=ref_.id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and p.field1 like ?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EBBBB-BF6F-4692-8DC7-791F1A7C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Direct JPA QL to DTO</a:t>
            </a:r>
            <a:br>
              <a:rPr lang="fr-FR" dirty="0"/>
            </a:br>
            <a:r>
              <a:rPr lang="fr-FR" dirty="0"/>
              <a:t>(or </a:t>
            </a:r>
            <a:r>
              <a:rPr lang="fr-FR" dirty="0" err="1"/>
              <a:t>even</a:t>
            </a:r>
            <a:r>
              <a:rPr lang="fr-FR" dirty="0"/>
              <a:t> Native SQL to DTO 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DA8BB34-478D-43E4-A2FD-9EFB5224CFD6}"/>
              </a:ext>
            </a:extLst>
          </p:cNvPr>
          <p:cNvSpPr/>
          <p:nvPr/>
        </p:nvSpPr>
        <p:spPr>
          <a:xfrm>
            <a:off x="1212112" y="5263116"/>
            <a:ext cx="499730" cy="519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51C03-1A90-4809-9FF7-80538B02C6BF}"/>
              </a:ext>
            </a:extLst>
          </p:cNvPr>
          <p:cNvSpPr txBox="1"/>
          <p:nvPr/>
        </p:nvSpPr>
        <p:spPr>
          <a:xfrm>
            <a:off x="364458" y="4957711"/>
            <a:ext cx="14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SQL </a:t>
            </a:r>
            <a:r>
              <a:rPr lang="fr-FR" dirty="0" err="1"/>
              <a:t>request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5155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27CB-7EDA-4893-A103-63C4A8D5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17" y="179193"/>
            <a:ext cx="11112795" cy="138393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GraphQL</a:t>
            </a:r>
            <a:br>
              <a:rPr lang="fr-FR" dirty="0"/>
            </a:b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on client – </a:t>
            </a:r>
            <a:r>
              <a:rPr lang="fr-FR" dirty="0" err="1"/>
              <a:t>Answer</a:t>
            </a:r>
            <a:r>
              <a:rPr lang="fr-FR" dirty="0"/>
              <a:t> exact </a:t>
            </a:r>
            <a:r>
              <a:rPr lang="fr-FR" dirty="0" err="1"/>
              <a:t>from</a:t>
            </a:r>
            <a:r>
              <a:rPr lang="fr-FR" dirty="0"/>
              <a:t> Server</a:t>
            </a:r>
          </a:p>
        </p:txBody>
      </p:sp>
      <p:pic>
        <p:nvPicPr>
          <p:cNvPr id="4" name="Picture 2" descr="GraphQL | A query language for your API">
            <a:extLst>
              <a:ext uri="{FF2B5EF4-FFF2-40B4-BE49-F238E27FC236}">
                <a16:creationId xmlns:a16="http://schemas.microsoft.com/office/drawing/2014/main" id="{82803C29-A724-4A11-AE9A-3FDEDAAB9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002" y="1517043"/>
            <a:ext cx="2663124" cy="114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00561-AC20-4546-9AF2-774B1DF8EBBD}"/>
              </a:ext>
            </a:extLst>
          </p:cNvPr>
          <p:cNvSpPr/>
          <p:nvPr/>
        </p:nvSpPr>
        <p:spPr>
          <a:xfrm>
            <a:off x="7947837" y="3258879"/>
            <a:ext cx="1966577" cy="27260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A044F-2DE0-4D0D-9C98-3AC6ACDC8A2B}"/>
              </a:ext>
            </a:extLst>
          </p:cNvPr>
          <p:cNvSpPr txBox="1"/>
          <p:nvPr/>
        </p:nvSpPr>
        <p:spPr>
          <a:xfrm>
            <a:off x="8071521" y="2834835"/>
            <a:ext cx="171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GraphQL</a:t>
            </a:r>
            <a:r>
              <a:rPr lang="fr-FR" dirty="0"/>
              <a:t>  Server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F14E801-470B-46FF-A81D-81F1A314ED26}"/>
              </a:ext>
            </a:extLst>
          </p:cNvPr>
          <p:cNvSpPr/>
          <p:nvPr/>
        </p:nvSpPr>
        <p:spPr>
          <a:xfrm>
            <a:off x="3564687" y="3699798"/>
            <a:ext cx="3924918" cy="122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8F9E07-AC34-4BEF-BD65-ED9920721D42}"/>
              </a:ext>
            </a:extLst>
          </p:cNvPr>
          <p:cNvSpPr/>
          <p:nvPr/>
        </p:nvSpPr>
        <p:spPr>
          <a:xfrm rot="10800000">
            <a:off x="3613090" y="4040100"/>
            <a:ext cx="3876515" cy="40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7B1A4EF-7F4C-4C04-8BD7-BB0CB2086067}"/>
              </a:ext>
            </a:extLst>
          </p:cNvPr>
          <p:cNvSpPr/>
          <p:nvPr/>
        </p:nvSpPr>
        <p:spPr>
          <a:xfrm>
            <a:off x="11005028" y="3939632"/>
            <a:ext cx="499731" cy="7907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BBCB-BAB2-4B28-9472-4ECDFE066956}"/>
              </a:ext>
            </a:extLst>
          </p:cNvPr>
          <p:cNvSpPr/>
          <p:nvPr/>
        </p:nvSpPr>
        <p:spPr>
          <a:xfrm>
            <a:off x="923260" y="3204167"/>
            <a:ext cx="1966577" cy="27260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3F711-E68E-42D8-BAD2-D9DF182F6784}"/>
              </a:ext>
            </a:extLst>
          </p:cNvPr>
          <p:cNvSpPr txBox="1"/>
          <p:nvPr/>
        </p:nvSpPr>
        <p:spPr>
          <a:xfrm>
            <a:off x="1046944" y="2779900"/>
            <a:ext cx="171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GraphQL</a:t>
            </a:r>
            <a:r>
              <a:rPr lang="fr-FR" dirty="0"/>
              <a:t>  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34774-DF7F-455D-ABEE-7399664B6596}"/>
              </a:ext>
            </a:extLst>
          </p:cNvPr>
          <p:cNvSpPr txBox="1"/>
          <p:nvPr/>
        </p:nvSpPr>
        <p:spPr>
          <a:xfrm>
            <a:off x="3413170" y="4499722"/>
            <a:ext cx="3692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+ JSON:</a:t>
            </a:r>
          </a:p>
          <a:p>
            <a:r>
              <a:rPr lang="fr-FR" dirty="0"/>
              <a:t>      {  data: [ {view-obj1}, {view-obj2}..</a:t>
            </a:r>
          </a:p>
          <a:p>
            <a:r>
              <a:rPr lang="fr-FR" dirty="0"/>
              <a:t>                      {</a:t>
            </a:r>
            <a:r>
              <a:rPr lang="fr-FR" dirty="0" err="1"/>
              <a:t>view-objN</a:t>
            </a:r>
            <a:r>
              <a:rPr lang="fr-FR" dirty="0"/>
              <a:t>}],</a:t>
            </a:r>
          </a:p>
          <a:p>
            <a:r>
              <a:rPr lang="fr-FR" dirty="0"/>
              <a:t>           message:  </a:t>
            </a:r>
            <a:r>
              <a:rPr lang="fr-FR" dirty="0" err="1"/>
              <a:t>null</a:t>
            </a:r>
            <a:r>
              <a:rPr lang="fr-FR" dirty="0"/>
              <a:t>, </a:t>
            </a:r>
            <a:r>
              <a:rPr lang="fr-FR" dirty="0" err="1"/>
              <a:t>error</a:t>
            </a:r>
            <a:r>
              <a:rPr lang="fr-FR" dirty="0"/>
              <a:t>: </a:t>
            </a:r>
            <a:r>
              <a:rPr lang="fr-FR" dirty="0" err="1"/>
              <a:t>null</a:t>
            </a:r>
            <a:endParaRPr lang="fr-FR" dirty="0"/>
          </a:p>
          <a:p>
            <a:r>
              <a:rPr lang="fr-FR" dirty="0"/>
              <a:t>  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4EA08-9F6A-4685-A54B-32B999A20DF3}"/>
              </a:ext>
            </a:extLst>
          </p:cNvPr>
          <p:cNvSpPr txBox="1"/>
          <p:nvPr/>
        </p:nvSpPr>
        <p:spPr>
          <a:xfrm>
            <a:off x="3413170" y="2283730"/>
            <a:ext cx="42279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+ JSON:</a:t>
            </a:r>
          </a:p>
          <a:p>
            <a:r>
              <a:rPr lang="fr-FR" dirty="0"/>
              <a:t>      {  </a:t>
            </a:r>
            <a:r>
              <a:rPr lang="fr-FR" dirty="0" err="1"/>
              <a:t>request</a:t>
            </a:r>
            <a:r>
              <a:rPr lang="fr-FR" dirty="0"/>
              <a:t>: « </a:t>
            </a:r>
          </a:p>
          <a:p>
            <a:r>
              <a:rPr lang="fr-FR" dirty="0"/>
              <a:t>                              { </a:t>
            </a:r>
            <a:r>
              <a:rPr lang="fr-FR" dirty="0" err="1"/>
              <a:t>view-obj</a:t>
            </a:r>
            <a:r>
              <a:rPr lang="fr-FR" dirty="0"/>
              <a:t> </a:t>
            </a:r>
            <a:r>
              <a:rPr lang="fr-FR" dirty="0" err="1"/>
              <a:t>graphQL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}</a:t>
            </a:r>
          </a:p>
          <a:p>
            <a:r>
              <a:rPr lang="fr-FR" dirty="0"/>
              <a:t>                         »</a:t>
            </a:r>
          </a:p>
          <a:p>
            <a:r>
              <a:rPr lang="fr-FR" dirty="0"/>
              <a:t>       }</a:t>
            </a:r>
          </a:p>
        </p:txBody>
      </p:sp>
    </p:spTree>
    <p:extLst>
      <p:ext uri="{BB962C8B-B14F-4D97-AF65-F5344CB8AC3E}">
        <p14:creationId xmlns:p14="http://schemas.microsoft.com/office/powerpoint/2010/main" val="3790794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3E0-935F-4C22-9B64-45347BF0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404" y="-18421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GraphQL</a:t>
            </a:r>
            <a:r>
              <a:rPr lang="fr-FR" dirty="0"/>
              <a:t> Main </a:t>
            </a:r>
            <a:r>
              <a:rPr lang="fr-FR" dirty="0" err="1"/>
              <a:t>Features</a:t>
            </a:r>
            <a:r>
              <a:rPr lang="fr-FR" dirty="0"/>
              <a:t> &amp; </a:t>
            </a:r>
            <a:r>
              <a:rPr lang="fr-FR" dirty="0" err="1"/>
              <a:t>Benefits</a:t>
            </a:r>
            <a:r>
              <a:rPr lang="fr-FR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5A85-D70E-4B72-99A0-CEF8D4189189}"/>
              </a:ext>
            </a:extLst>
          </p:cNvPr>
          <p:cNvSpPr txBox="1"/>
          <p:nvPr/>
        </p:nvSpPr>
        <p:spPr>
          <a:xfrm>
            <a:off x="2783715" y="1218493"/>
            <a:ext cx="662457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b="1" dirty="0" err="1"/>
              <a:t>RootQuery</a:t>
            </a:r>
            <a:r>
              <a:rPr lang="fr-FR" sz="2400" dirty="0"/>
              <a:t>       … ~ http GET + </a:t>
            </a:r>
            <a:r>
              <a:rPr lang="fr-FR" sz="2400" dirty="0" err="1"/>
              <a:t>swagger</a:t>
            </a:r>
            <a:endParaRPr lang="fr-FR" sz="2400" dirty="0"/>
          </a:p>
          <a:p>
            <a:pPr marL="742950" lvl="1" indent="-285750">
              <a:buFontTx/>
              <a:buChar char="-"/>
            </a:pPr>
            <a:r>
              <a:rPr lang="fr-FR" sz="2400" dirty="0" err="1"/>
              <a:t>Strongly</a:t>
            </a:r>
            <a:r>
              <a:rPr lang="fr-FR" sz="2400" dirty="0"/>
              <a:t> </a:t>
            </a:r>
            <a:r>
              <a:rPr lang="fr-FR" sz="2400" dirty="0" err="1"/>
              <a:t>Typed</a:t>
            </a:r>
            <a:r>
              <a:rPr lang="fr-FR" sz="2400" dirty="0"/>
              <a:t> </a:t>
            </a:r>
            <a:r>
              <a:rPr lang="fr-FR" sz="2400" dirty="0" err="1"/>
              <a:t>schema</a:t>
            </a:r>
            <a:r>
              <a:rPr lang="fr-FR" sz="2400" dirty="0"/>
              <a:t> + </a:t>
            </a:r>
            <a:r>
              <a:rPr lang="fr-FR" sz="2400" dirty="0" err="1"/>
              <a:t>documented</a:t>
            </a:r>
            <a:endParaRPr lang="fr-FR" sz="2400" dirty="0"/>
          </a:p>
          <a:p>
            <a:pPr marL="742950" lvl="1" indent="-285750">
              <a:buFontTx/>
              <a:buChar char="-"/>
            </a:pPr>
            <a:r>
              <a:rPr lang="fr-FR" sz="2400" dirty="0" err="1"/>
              <a:t>discovery</a:t>
            </a:r>
            <a:r>
              <a:rPr lang="fr-FR" sz="2400" dirty="0"/>
              <a:t> by introspection (</a:t>
            </a:r>
            <a:r>
              <a:rPr lang="fr-FR" sz="2400" dirty="0" err="1"/>
              <a:t>metadata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fr-FR" sz="2400" dirty="0"/>
              <a:t>Interactive </a:t>
            </a:r>
            <a:r>
              <a:rPr lang="fr-FR" sz="2400" dirty="0" err="1"/>
              <a:t>Graphiql</a:t>
            </a:r>
            <a:r>
              <a:rPr lang="fr-FR" sz="2400" dirty="0"/>
              <a:t> browser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Mutations</a:t>
            </a:r>
            <a:r>
              <a:rPr lang="fr-FR" sz="2400" dirty="0"/>
              <a:t>       … ~ http POST/PUT/DELETE actions</a:t>
            </a:r>
          </a:p>
          <a:p>
            <a:pPr marL="285750" indent="-285750">
              <a:buFontTx/>
              <a:buChar char="-"/>
            </a:pPr>
            <a:r>
              <a:rPr lang="fr-FR" sz="2400" b="1" dirty="0" err="1"/>
              <a:t>Subscriptions</a:t>
            </a:r>
            <a:r>
              <a:rPr lang="fr-FR" sz="2400" dirty="0"/>
              <a:t>  … ~ Web socket to </a:t>
            </a:r>
            <a:r>
              <a:rPr lang="fr-FR" sz="2400" dirty="0" err="1"/>
              <a:t>subscribe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34805-50F9-480E-AA5E-E2B8200AC427}"/>
              </a:ext>
            </a:extLst>
          </p:cNvPr>
          <p:cNvSpPr txBox="1"/>
          <p:nvPr/>
        </p:nvSpPr>
        <p:spPr>
          <a:xfrm>
            <a:off x="8521636" y="6211669"/>
            <a:ext cx="367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… </a:t>
            </a:r>
            <a:r>
              <a:rPr lang="fr-FR" sz="3600" dirty="0" err="1"/>
              <a:t>See</a:t>
            </a:r>
            <a:r>
              <a:rPr lang="fr-FR" sz="3600" dirty="0"/>
              <a:t> </a:t>
            </a:r>
            <a:r>
              <a:rPr lang="fr-FR" sz="3600" dirty="0" err="1"/>
              <a:t>next</a:t>
            </a:r>
            <a:r>
              <a:rPr lang="fr-FR" sz="3600" dirty="0"/>
              <a:t> </a:t>
            </a:r>
            <a:r>
              <a:rPr lang="fr-FR" sz="3600" dirty="0" err="1"/>
              <a:t>lessons</a:t>
            </a:r>
            <a:endParaRPr lang="fr-FR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601C-61B8-4F62-9E70-837997969198}"/>
              </a:ext>
            </a:extLst>
          </p:cNvPr>
          <p:cNvSpPr txBox="1"/>
          <p:nvPr/>
        </p:nvSpPr>
        <p:spPr>
          <a:xfrm>
            <a:off x="1164264" y="3896149"/>
            <a:ext cx="108012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SIMPLER</a:t>
            </a:r>
            <a:r>
              <a:rPr lang="fr-FR" sz="3600" dirty="0"/>
              <a:t> </a:t>
            </a:r>
            <a:r>
              <a:rPr lang="fr-FR" sz="3600" dirty="0" err="1"/>
              <a:t>than</a:t>
            </a:r>
            <a:r>
              <a:rPr lang="fr-FR" sz="3600" dirty="0"/>
              <a:t> DTO + Mapper + Projections/</a:t>
            </a:r>
            <a:r>
              <a:rPr lang="fr-FR" sz="3600" dirty="0" err="1"/>
              <a:t>Cuts</a:t>
            </a:r>
            <a:r>
              <a:rPr lang="fr-FR" sz="3600" dirty="0"/>
              <a:t> </a:t>
            </a:r>
            <a:r>
              <a:rPr lang="fr-FR" sz="3600" dirty="0" err="1"/>
              <a:t>dilemna</a:t>
            </a:r>
            <a:endParaRPr lang="fr-FR" sz="3600" dirty="0"/>
          </a:p>
          <a:p>
            <a:r>
              <a:rPr lang="fr-FR" sz="3600" b="1" dirty="0"/>
              <a:t>&amp; BEST </a:t>
            </a:r>
            <a:r>
              <a:rPr lang="fr-FR" sz="3600" b="1" dirty="0" err="1"/>
              <a:t>evolutivity</a:t>
            </a:r>
            <a:endParaRPr lang="fr-FR" sz="3600" dirty="0"/>
          </a:p>
          <a:p>
            <a:r>
              <a:rPr lang="fr-FR" sz="3600" b="1" dirty="0"/>
              <a:t>&amp; BETTER </a:t>
            </a:r>
            <a:r>
              <a:rPr lang="fr-FR" sz="3600" dirty="0"/>
              <a:t>performances </a:t>
            </a:r>
          </a:p>
          <a:p>
            <a:r>
              <a:rPr lang="fr-FR" sz="3600" b="1" dirty="0"/>
              <a:t>NO </a:t>
            </a:r>
            <a:r>
              <a:rPr lang="fr-FR" sz="3600" b="1" dirty="0" err="1"/>
              <a:t>pre-defined</a:t>
            </a:r>
            <a:r>
              <a:rPr lang="fr-FR" sz="3600" b="1" dirty="0"/>
              <a:t> « all-in-one client data/</a:t>
            </a:r>
            <a:r>
              <a:rPr lang="fr-FR" sz="3600" b="1" dirty="0" err="1"/>
              <a:t>prepared</a:t>
            </a:r>
            <a:r>
              <a:rPr lang="fr-FR" sz="3600" b="1" dirty="0"/>
              <a:t> calls »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6D3DA9A-D296-4250-A025-ABDC3F588230}"/>
              </a:ext>
            </a:extLst>
          </p:cNvPr>
          <p:cNvSpPr/>
          <p:nvPr/>
        </p:nvSpPr>
        <p:spPr>
          <a:xfrm>
            <a:off x="408484" y="3947943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CCB1F193-6673-4091-A7B7-77DA63743AD1}"/>
              </a:ext>
            </a:extLst>
          </p:cNvPr>
          <p:cNvSpPr/>
          <p:nvPr/>
        </p:nvSpPr>
        <p:spPr>
          <a:xfrm>
            <a:off x="408484" y="5102934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2ACD723F-4FC9-430B-8576-34FC3C571759}"/>
              </a:ext>
            </a:extLst>
          </p:cNvPr>
          <p:cNvSpPr/>
          <p:nvPr/>
        </p:nvSpPr>
        <p:spPr>
          <a:xfrm>
            <a:off x="408484" y="4524604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18B717E7-4DC8-4F5D-9168-CC68E7955E82}"/>
              </a:ext>
            </a:extLst>
          </p:cNvPr>
          <p:cNvSpPr/>
          <p:nvPr/>
        </p:nvSpPr>
        <p:spPr>
          <a:xfrm>
            <a:off x="408484" y="5701342"/>
            <a:ext cx="530087" cy="510327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537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D660-31DA-422B-B748-BCD5E289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10236-A294-4B2F-A74E-5D4501727640}"/>
              </a:ext>
            </a:extLst>
          </p:cNvPr>
          <p:cNvSpPr txBox="1"/>
          <p:nvPr/>
        </p:nvSpPr>
        <p:spPr>
          <a:xfrm>
            <a:off x="1392865" y="1966621"/>
            <a:ext cx="9525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Modeling Domain </a:t>
            </a:r>
            <a:r>
              <a:rPr lang="fr-FR" sz="2400" dirty="0" err="1"/>
              <a:t>Entity</a:t>
            </a:r>
            <a:r>
              <a:rPr lang="fr-FR" sz="2400" dirty="0"/>
              <a:t> / </a:t>
            </a:r>
            <a:r>
              <a:rPr lang="fr-FR" sz="2400" dirty="0" err="1"/>
              <a:t>Optimizing</a:t>
            </a:r>
            <a:r>
              <a:rPr lang="fr-FR" sz="2400" dirty="0"/>
              <a:t> </a:t>
            </a:r>
            <a:r>
              <a:rPr lang="fr-FR" sz="2400" dirty="0" err="1"/>
              <a:t>Database</a:t>
            </a:r>
            <a:r>
              <a:rPr lang="fr-FR" sz="2400" dirty="0"/>
              <a:t> </a:t>
            </a:r>
            <a:r>
              <a:rPr lang="fr-FR" sz="2400" dirty="0" err="1"/>
              <a:t>was</a:t>
            </a:r>
            <a:r>
              <a:rPr lang="fr-FR" sz="2400" dirty="0"/>
              <a:t> « essential &amp; </a:t>
            </a:r>
            <a:r>
              <a:rPr lang="fr-FR" sz="2400" dirty="0" err="1"/>
              <a:t>difficult</a:t>
            </a:r>
            <a:r>
              <a:rPr lang="fr-FR" sz="2400" dirty="0"/>
              <a:t>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5C18C-681B-4FAE-B4F9-F8ACB5C46014}"/>
              </a:ext>
            </a:extLst>
          </p:cNvPr>
          <p:cNvSpPr txBox="1"/>
          <p:nvPr/>
        </p:nvSpPr>
        <p:spPr>
          <a:xfrm>
            <a:off x="1355651" y="5383601"/>
            <a:ext cx="758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Exposing</a:t>
            </a:r>
            <a:r>
              <a:rPr lang="fr-FR" sz="2400" dirty="0"/>
              <a:t> API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DTOs</a:t>
            </a:r>
            <a:r>
              <a:rPr lang="fr-FR" sz="2400" dirty="0"/>
              <a:t> (</a:t>
            </a:r>
            <a:r>
              <a:rPr lang="fr-FR" sz="2400" dirty="0" err="1"/>
              <a:t>choosing</a:t>
            </a:r>
            <a:r>
              <a:rPr lang="fr-FR" sz="2400" dirty="0"/>
              <a:t> projections/</a:t>
            </a:r>
            <a:r>
              <a:rPr lang="fr-FR" sz="2400" dirty="0" err="1"/>
              <a:t>cuts</a:t>
            </a:r>
            <a:r>
              <a:rPr lang="fr-FR" sz="2400" dirty="0"/>
              <a:t>)</a:t>
            </a:r>
          </a:p>
          <a:p>
            <a:r>
              <a:rPr lang="fr-FR" sz="2400" dirty="0"/>
              <a:t>looks « </a:t>
            </a:r>
            <a:r>
              <a:rPr lang="fr-FR" sz="2400" dirty="0" err="1"/>
              <a:t>accidentally</a:t>
            </a:r>
            <a:r>
              <a:rPr lang="fr-FR" sz="2400" dirty="0"/>
              <a:t> </a:t>
            </a:r>
            <a:r>
              <a:rPr lang="fr-FR" sz="2400" dirty="0" err="1"/>
              <a:t>difficult</a:t>
            </a:r>
            <a:r>
              <a:rPr lang="fr-FR" sz="2400" dirty="0"/>
              <a:t> »    …. </a:t>
            </a:r>
            <a:r>
              <a:rPr lang="fr-FR" sz="2400" dirty="0" err="1"/>
              <a:t>GraphQL</a:t>
            </a:r>
            <a:r>
              <a:rPr lang="fr-FR" sz="2400" dirty="0"/>
              <a:t> to the </a:t>
            </a:r>
            <a:r>
              <a:rPr lang="fr-FR" sz="2400" dirty="0" err="1"/>
              <a:t>rescue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4D93E-C15D-4A36-9330-3A33406A9628}"/>
              </a:ext>
            </a:extLst>
          </p:cNvPr>
          <p:cNvSpPr txBox="1"/>
          <p:nvPr/>
        </p:nvSpPr>
        <p:spPr>
          <a:xfrm>
            <a:off x="1392865" y="2933355"/>
            <a:ext cx="8420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Standard JSON </a:t>
            </a:r>
            <a:r>
              <a:rPr lang="fr-FR" sz="2400" dirty="0" err="1"/>
              <a:t>marshalling</a:t>
            </a:r>
            <a:r>
              <a:rPr lang="fr-FR" sz="2400" dirty="0"/>
              <a:t>/</a:t>
            </a:r>
            <a:r>
              <a:rPr lang="fr-FR" sz="2400" dirty="0" err="1"/>
              <a:t>unmarshalling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done</a:t>
            </a:r>
            <a:r>
              <a:rPr lang="fr-FR" sz="2400" dirty="0"/>
              <a:t> via DTO classes </a:t>
            </a:r>
          </a:p>
          <a:p>
            <a:r>
              <a:rPr lang="fr-FR" sz="2400" dirty="0"/>
              <a:t>and entity2dto / dto2entity  mapper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42EEA-A37E-4926-A266-F1F827081798}"/>
              </a:ext>
            </a:extLst>
          </p:cNvPr>
          <p:cNvSpPr txBox="1"/>
          <p:nvPr/>
        </p:nvSpPr>
        <p:spPr>
          <a:xfrm>
            <a:off x="1355651" y="4158478"/>
            <a:ext cx="8759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Mapper in </a:t>
            </a:r>
            <a:r>
              <a:rPr lang="fr-FR" sz="2400" dirty="0" err="1"/>
              <a:t>way</a:t>
            </a:r>
            <a:r>
              <a:rPr lang="fr-FR" sz="2400" dirty="0"/>
              <a:t> « dto2entity » </a:t>
            </a:r>
            <a:r>
              <a:rPr lang="fr-FR" sz="2400" dirty="0" err="1"/>
              <a:t>need</a:t>
            </a:r>
            <a:r>
              <a:rPr lang="fr-FR" sz="2400" dirty="0"/>
              <a:t> </a:t>
            </a:r>
            <a:r>
              <a:rPr lang="fr-FR" sz="2400" dirty="0" err="1"/>
              <a:t>complex</a:t>
            </a:r>
            <a:r>
              <a:rPr lang="fr-FR" sz="2400" dirty="0"/>
              <a:t> JPA / </a:t>
            </a:r>
            <a:r>
              <a:rPr lang="fr-FR" sz="2400" dirty="0" err="1"/>
              <a:t>Transactional</a:t>
            </a:r>
            <a:r>
              <a:rPr lang="fr-FR" sz="2400" dirty="0"/>
              <a:t> code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findById</a:t>
            </a:r>
            <a:r>
              <a:rPr lang="fr-FR" sz="2400" dirty="0"/>
              <a:t> / </a:t>
            </a:r>
            <a:r>
              <a:rPr lang="fr-FR" sz="2400" dirty="0" err="1"/>
              <a:t>save</a:t>
            </a:r>
            <a:r>
              <a:rPr lang="fr-FR" sz="2400" dirty="0"/>
              <a:t> … </a:t>
            </a:r>
            <a:r>
              <a:rPr lang="fr-FR" sz="2400" dirty="0" err="1"/>
              <a:t>otherwise</a:t>
            </a:r>
            <a:r>
              <a:rPr lang="fr-FR" sz="2400" dirty="0"/>
              <a:t> </a:t>
            </a:r>
            <a:r>
              <a:rPr lang="fr-FR" sz="2400" dirty="0" err="1"/>
              <a:t>strange</a:t>
            </a:r>
            <a:r>
              <a:rPr lang="fr-FR" sz="2400" dirty="0"/>
              <a:t> bugs </a:t>
            </a:r>
            <a:r>
              <a:rPr lang="fr-FR" sz="2400" dirty="0" err="1"/>
              <a:t>appear</a:t>
            </a:r>
            <a:r>
              <a:rPr lang="fr-FR" sz="24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67766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D632-D0C3-422B-AF0A-4F4AF027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err="1"/>
              <a:t>Entity</a:t>
            </a:r>
            <a:r>
              <a:rPr lang="fr-FR" sz="4000" dirty="0"/>
              <a:t> -&gt; Projection </a:t>
            </a:r>
            <a:r>
              <a:rPr lang="fr-FR" sz="4000" dirty="0" err="1"/>
              <a:t>DTOs</a:t>
            </a:r>
            <a:r>
              <a:rPr lang="fr-FR" sz="4000" dirty="0"/>
              <a:t> = « Cutting » 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D39D2-7E2F-4267-8735-7AC677F5A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4" y="2334265"/>
            <a:ext cx="5733636" cy="32763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33F1EE-370C-4954-A06F-FEE1A3E41ABC}"/>
              </a:ext>
            </a:extLst>
          </p:cNvPr>
          <p:cNvSpPr/>
          <p:nvPr/>
        </p:nvSpPr>
        <p:spPr>
          <a:xfrm>
            <a:off x="3520205" y="1942134"/>
            <a:ext cx="162127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50E6B-FF64-4092-9595-16A46308F84F}"/>
              </a:ext>
            </a:extLst>
          </p:cNvPr>
          <p:cNvSpPr txBox="1"/>
          <p:nvPr/>
        </p:nvSpPr>
        <p:spPr>
          <a:xfrm>
            <a:off x="3520205" y="1932108"/>
            <a:ext cx="162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NodeEntity</a:t>
            </a:r>
            <a:endParaRPr lang="fr-FR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E570DD-F919-45B3-AEEF-9433D6C184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3032" y="2255296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9AD581-8AA9-4BC8-A091-3F70E61C4955}"/>
              </a:ext>
            </a:extLst>
          </p:cNvPr>
          <p:cNvSpPr txBox="1"/>
          <p:nvPr/>
        </p:nvSpPr>
        <p:spPr>
          <a:xfrm>
            <a:off x="5347252" y="20524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 </a:t>
            </a:r>
            <a:r>
              <a:rPr lang="fr-FR" dirty="0" err="1"/>
              <a:t>child</a:t>
            </a:r>
            <a:endParaRPr lang="fr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5181C3-D507-4607-9DA6-C974B4C5B5BF}"/>
              </a:ext>
            </a:extLst>
          </p:cNvPr>
          <p:cNvCxnSpPr>
            <a:cxnSpLocks/>
          </p:cNvCxnSpPr>
          <p:nvPr/>
        </p:nvCxnSpPr>
        <p:spPr>
          <a:xfrm>
            <a:off x="3006587" y="1977216"/>
            <a:ext cx="511865" cy="1358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0168F3-919D-442D-8724-8A678C04EE94}"/>
              </a:ext>
            </a:extLst>
          </p:cNvPr>
          <p:cNvCxnSpPr>
            <a:cxnSpLocks/>
          </p:cNvCxnSpPr>
          <p:nvPr/>
        </p:nvCxnSpPr>
        <p:spPr>
          <a:xfrm flipV="1">
            <a:off x="3006586" y="2346352"/>
            <a:ext cx="511866" cy="3156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5F0D6B-90EA-4B00-9F9B-FEA500E6291B}"/>
              </a:ext>
            </a:extLst>
          </p:cNvPr>
          <p:cNvCxnSpPr>
            <a:cxnSpLocks/>
          </p:cNvCxnSpPr>
          <p:nvPr/>
        </p:nvCxnSpPr>
        <p:spPr>
          <a:xfrm flipV="1">
            <a:off x="3011557" y="1987157"/>
            <a:ext cx="1" cy="362018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DFFD90-F06D-4C13-A7D9-63F08E9F5E3D}"/>
              </a:ext>
            </a:extLst>
          </p:cNvPr>
          <p:cNvSpPr txBox="1"/>
          <p:nvPr/>
        </p:nvSpPr>
        <p:spPr>
          <a:xfrm>
            <a:off x="3046462" y="1557482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 parent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D5517305-0668-4CCF-861C-D1135EFFEA56}"/>
              </a:ext>
            </a:extLst>
          </p:cNvPr>
          <p:cNvSpPr/>
          <p:nvPr/>
        </p:nvSpPr>
        <p:spPr>
          <a:xfrm rot="13621994">
            <a:off x="6599583" y="2599083"/>
            <a:ext cx="501926" cy="1217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2507AD12-6CE9-496F-8523-407573A8346F}"/>
              </a:ext>
            </a:extLst>
          </p:cNvPr>
          <p:cNvSpPr/>
          <p:nvPr/>
        </p:nvSpPr>
        <p:spPr>
          <a:xfrm rot="18963765">
            <a:off x="6586192" y="4237383"/>
            <a:ext cx="501926" cy="1217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BCEE01-E322-4C80-9219-C3EA0C3EAE55}"/>
              </a:ext>
            </a:extLst>
          </p:cNvPr>
          <p:cNvSpPr txBox="1"/>
          <p:nvPr/>
        </p:nvSpPr>
        <p:spPr>
          <a:xfrm>
            <a:off x="7411182" y="2006815"/>
            <a:ext cx="382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Projection Parent-&gt;</a:t>
            </a:r>
            <a:r>
              <a:rPr lang="fr-FR" dirty="0" err="1"/>
              <a:t>Children</a:t>
            </a:r>
            <a:r>
              <a:rPr lang="fr-FR" dirty="0"/>
              <a:t> (</a:t>
            </a:r>
            <a:r>
              <a:rPr lang="fr-FR" dirty="0" err="1"/>
              <a:t>recursive</a:t>
            </a:r>
            <a:r>
              <a:rPr lang="fr-FR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7E53FF-1248-4CD6-AA5C-A00539E933EA}"/>
              </a:ext>
            </a:extLst>
          </p:cNvPr>
          <p:cNvSpPr txBox="1"/>
          <p:nvPr/>
        </p:nvSpPr>
        <p:spPr>
          <a:xfrm>
            <a:off x="7467064" y="4509891"/>
            <a:ext cx="351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Projection Child-&gt;Parent (</a:t>
            </a:r>
            <a:r>
              <a:rPr lang="fr-FR" dirty="0" err="1"/>
              <a:t>recursive</a:t>
            </a:r>
            <a:r>
              <a:rPr lang="fr-FR" dirty="0"/>
              <a:t>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FA4320-BFA4-47E8-9F6D-DC1F353897E8}"/>
              </a:ext>
            </a:extLst>
          </p:cNvPr>
          <p:cNvSpPr/>
          <p:nvPr/>
        </p:nvSpPr>
        <p:spPr>
          <a:xfrm>
            <a:off x="7727770" y="2559906"/>
            <a:ext cx="196739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558A23-9801-4218-AC90-90C8C6F96105}"/>
              </a:ext>
            </a:extLst>
          </p:cNvPr>
          <p:cNvSpPr txBox="1"/>
          <p:nvPr/>
        </p:nvSpPr>
        <p:spPr>
          <a:xfrm>
            <a:off x="7727770" y="2549880"/>
            <a:ext cx="1967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TreeNodeDTO</a:t>
            </a:r>
            <a:endParaRPr lang="fr-FR" sz="2400" b="1" dirty="0"/>
          </a:p>
        </p:txBody>
      </p:sp>
      <p:cxnSp>
        <p:nvCxnSpPr>
          <p:cNvPr id="50" name="Straight Arrow Connector 9">
            <a:extLst>
              <a:ext uri="{FF2B5EF4-FFF2-40B4-BE49-F238E27FC236}">
                <a16:creationId xmlns:a16="http://schemas.microsoft.com/office/drawing/2014/main" id="{86EFC440-C786-4BED-801F-F20499C2190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96717" y="2944483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B6646B6-CE08-4426-82C4-7A94588E96AA}"/>
              </a:ext>
            </a:extLst>
          </p:cNvPr>
          <p:cNvSpPr txBox="1"/>
          <p:nvPr/>
        </p:nvSpPr>
        <p:spPr>
          <a:xfrm>
            <a:off x="9955874" y="2637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 </a:t>
            </a:r>
            <a:r>
              <a:rPr lang="fr-FR" dirty="0" err="1"/>
              <a:t>child</a:t>
            </a:r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325A7B-5840-4617-820C-7F07DD0E55A5}"/>
              </a:ext>
            </a:extLst>
          </p:cNvPr>
          <p:cNvSpPr/>
          <p:nvPr/>
        </p:nvSpPr>
        <p:spPr>
          <a:xfrm>
            <a:off x="7727769" y="5102860"/>
            <a:ext cx="2499595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EEDAB8-E62D-4C1D-9A2D-164B650B9BC8}"/>
              </a:ext>
            </a:extLst>
          </p:cNvPr>
          <p:cNvSpPr txBox="1"/>
          <p:nvPr/>
        </p:nvSpPr>
        <p:spPr>
          <a:xfrm>
            <a:off x="7727770" y="5092834"/>
            <a:ext cx="2547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AncestorNodeDTO</a:t>
            </a:r>
            <a:endParaRPr lang="fr-FR" sz="2400" b="1" dirty="0"/>
          </a:p>
        </p:txBody>
      </p:sp>
      <p:cxnSp>
        <p:nvCxnSpPr>
          <p:cNvPr id="54" name="Straight Arrow Connector 9">
            <a:extLst>
              <a:ext uri="{FF2B5EF4-FFF2-40B4-BE49-F238E27FC236}">
                <a16:creationId xmlns:a16="http://schemas.microsoft.com/office/drawing/2014/main" id="{4128A99B-5D23-49EA-94DC-4DF2443A57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28913" y="5472128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9976772-0FEF-4771-98DE-5ADBAD810198}"/>
              </a:ext>
            </a:extLst>
          </p:cNvPr>
          <p:cNvSpPr txBox="1"/>
          <p:nvPr/>
        </p:nvSpPr>
        <p:spPr>
          <a:xfrm>
            <a:off x="10474172" y="5139000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 parent</a:t>
            </a:r>
          </a:p>
        </p:txBody>
      </p:sp>
    </p:spTree>
    <p:extLst>
      <p:ext uri="{BB962C8B-B14F-4D97-AF65-F5344CB8AC3E}">
        <p14:creationId xmlns:p14="http://schemas.microsoft.com/office/powerpoint/2010/main" val="213618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6" y="238254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Part 2 …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lifecycle</a:t>
            </a:r>
            <a:r>
              <a:rPr lang="fr-FR" dirty="0"/>
              <a:t> in Session</a:t>
            </a:r>
          </a:p>
        </p:txBody>
      </p:sp>
    </p:spTree>
    <p:extLst>
      <p:ext uri="{BB962C8B-B14F-4D97-AF65-F5344CB8AC3E}">
        <p14:creationId xmlns:p14="http://schemas.microsoft.com/office/powerpoint/2010/main" val="286158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AB5E-EF4E-4220-9377-AE6FB025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3" y="365125"/>
            <a:ext cx="11603933" cy="1325563"/>
          </a:xfrm>
        </p:spPr>
        <p:txBody>
          <a:bodyPr/>
          <a:lstStyle/>
          <a:p>
            <a:r>
              <a:rPr lang="fr-FR" dirty="0" err="1"/>
              <a:t>Entity</a:t>
            </a:r>
            <a:r>
              <a:rPr lang="fr-FR" dirty="0"/>
              <a:t> : </a:t>
            </a:r>
            <a:r>
              <a:rPr lang="fr-FR" dirty="0" err="1"/>
              <a:t>Lifecycle</a:t>
            </a:r>
            <a:r>
              <a:rPr lang="fr-FR" dirty="0"/>
              <a:t> </a:t>
            </a:r>
            <a:r>
              <a:rPr lang="fr-FR" dirty="0" err="1"/>
              <a:t>managed</a:t>
            </a:r>
            <a:r>
              <a:rPr lang="fr-FR" dirty="0"/>
              <a:t> by Session (Transaction)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6563EC-491C-4B1C-ABA6-AD72FB6C1BBA}"/>
              </a:ext>
            </a:extLst>
          </p:cNvPr>
          <p:cNvCxnSpPr>
            <a:cxnSpLocks/>
          </p:cNvCxnSpPr>
          <p:nvPr/>
        </p:nvCxnSpPr>
        <p:spPr>
          <a:xfrm>
            <a:off x="3369955" y="2637417"/>
            <a:ext cx="0" cy="40267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60EAC4-587C-44A7-823A-8DD7BDA6DF06}"/>
              </a:ext>
            </a:extLst>
          </p:cNvPr>
          <p:cNvCxnSpPr>
            <a:cxnSpLocks/>
          </p:cNvCxnSpPr>
          <p:nvPr/>
        </p:nvCxnSpPr>
        <p:spPr>
          <a:xfrm>
            <a:off x="3226520" y="2637417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2AF4A-E49C-4257-A668-381031EE76A4}"/>
              </a:ext>
            </a:extLst>
          </p:cNvPr>
          <p:cNvSpPr txBox="1"/>
          <p:nvPr/>
        </p:nvSpPr>
        <p:spPr>
          <a:xfrm>
            <a:off x="2939143" y="2220559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1AB9A5-0189-48D7-8A38-767359E214D7}"/>
              </a:ext>
            </a:extLst>
          </p:cNvPr>
          <p:cNvCxnSpPr>
            <a:cxnSpLocks/>
          </p:cNvCxnSpPr>
          <p:nvPr/>
        </p:nvCxnSpPr>
        <p:spPr>
          <a:xfrm>
            <a:off x="3723972" y="3188265"/>
            <a:ext cx="0" cy="2802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EC35F3-FCA2-4DD1-B4E7-441A2BFB1402}"/>
              </a:ext>
            </a:extLst>
          </p:cNvPr>
          <p:cNvCxnSpPr>
            <a:cxnSpLocks/>
          </p:cNvCxnSpPr>
          <p:nvPr/>
        </p:nvCxnSpPr>
        <p:spPr>
          <a:xfrm flipH="1">
            <a:off x="3711493" y="3193398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99296A-7F24-4B4C-AC40-F41E1659F751}"/>
              </a:ext>
            </a:extLst>
          </p:cNvPr>
          <p:cNvCxnSpPr>
            <a:cxnSpLocks/>
          </p:cNvCxnSpPr>
          <p:nvPr/>
        </p:nvCxnSpPr>
        <p:spPr>
          <a:xfrm flipH="1">
            <a:off x="3711487" y="5893745"/>
            <a:ext cx="14196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D5E3D-57F9-4782-B850-D8FDB6C24D15}"/>
              </a:ext>
            </a:extLst>
          </p:cNvPr>
          <p:cNvSpPr txBox="1"/>
          <p:nvPr/>
        </p:nvSpPr>
        <p:spPr>
          <a:xfrm>
            <a:off x="3653220" y="2870942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7F999-6F87-4695-A378-FD4EDFD9AC50}"/>
              </a:ext>
            </a:extLst>
          </p:cNvPr>
          <p:cNvSpPr txBox="1"/>
          <p:nvPr/>
        </p:nvSpPr>
        <p:spPr>
          <a:xfrm>
            <a:off x="4777903" y="4650802"/>
            <a:ext cx="354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e3List = </a:t>
            </a:r>
            <a:r>
              <a:rPr lang="fr-FR" sz="2800" b="1" dirty="0" err="1"/>
              <a:t>repo.findBy</a:t>
            </a:r>
            <a:r>
              <a:rPr lang="fr-FR" sz="2800" b="1" dirty="0"/>
              <a:t>(..)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193684-B91F-47BC-9755-11DF8875A310}"/>
              </a:ext>
            </a:extLst>
          </p:cNvPr>
          <p:cNvSpPr/>
          <p:nvPr/>
        </p:nvSpPr>
        <p:spPr>
          <a:xfrm>
            <a:off x="6336257" y="2627909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71A78-90E5-4CF9-9FB3-0973EA3DA33D}"/>
              </a:ext>
            </a:extLst>
          </p:cNvPr>
          <p:cNvSpPr txBox="1"/>
          <p:nvPr/>
        </p:nvSpPr>
        <p:spPr>
          <a:xfrm>
            <a:off x="4064716" y="3501343"/>
            <a:ext cx="4165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e1 = </a:t>
            </a:r>
            <a:r>
              <a:rPr lang="fr-FR" sz="2800" b="1" dirty="0" err="1"/>
              <a:t>em.save</a:t>
            </a:r>
            <a:r>
              <a:rPr lang="fr-FR" sz="2800" b="1" dirty="0"/>
              <a:t>(new </a:t>
            </a:r>
            <a:r>
              <a:rPr lang="fr-FR" sz="2800" b="1" dirty="0" err="1"/>
              <a:t>Entity</a:t>
            </a:r>
            <a:r>
              <a:rPr lang="fr-FR" sz="2800" b="1" dirty="0"/>
              <a:t>())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915745-3A1C-4B41-8BB3-6E662D888551}"/>
              </a:ext>
            </a:extLst>
          </p:cNvPr>
          <p:cNvCxnSpPr>
            <a:cxnSpLocks/>
          </p:cNvCxnSpPr>
          <p:nvPr/>
        </p:nvCxnSpPr>
        <p:spPr>
          <a:xfrm>
            <a:off x="3711488" y="2627791"/>
            <a:ext cx="506265" cy="279423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005E30-B72E-4595-AE71-FF3CF07201DD}"/>
              </a:ext>
            </a:extLst>
          </p:cNvPr>
          <p:cNvCxnSpPr>
            <a:cxnSpLocks/>
          </p:cNvCxnSpPr>
          <p:nvPr/>
        </p:nvCxnSpPr>
        <p:spPr>
          <a:xfrm flipV="1">
            <a:off x="5348669" y="3005919"/>
            <a:ext cx="871056" cy="1953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A5C274-2057-46AC-B9E7-303D56A70FB4}"/>
              </a:ext>
            </a:extLst>
          </p:cNvPr>
          <p:cNvSpPr txBox="1"/>
          <p:nvPr/>
        </p:nvSpPr>
        <p:spPr>
          <a:xfrm>
            <a:off x="6551306" y="1464507"/>
            <a:ext cx="2862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Level1Cache</a:t>
            </a:r>
          </a:p>
          <a:p>
            <a:r>
              <a:rPr lang="fr-FR" sz="2000" dirty="0"/>
              <a:t>(=Session )</a:t>
            </a:r>
          </a:p>
          <a:p>
            <a:r>
              <a:rPr lang="fr-FR" sz="2000" dirty="0"/>
              <a:t>Read-Write, single-thread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0B34D2F-F967-478D-8294-D6C050D92944}"/>
              </a:ext>
            </a:extLst>
          </p:cNvPr>
          <p:cNvSpPr/>
          <p:nvPr/>
        </p:nvSpPr>
        <p:spPr>
          <a:xfrm rot="12033836">
            <a:off x="6639279" y="2962165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EA61E93-CDCA-4B7F-9C6C-E16429941394}"/>
              </a:ext>
            </a:extLst>
          </p:cNvPr>
          <p:cNvSpPr/>
          <p:nvPr/>
        </p:nvSpPr>
        <p:spPr>
          <a:xfrm rot="5400000">
            <a:off x="8466320" y="2150777"/>
            <a:ext cx="300318" cy="167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82C9586C-80D4-4248-942C-D3ADF7A1B887}"/>
              </a:ext>
            </a:extLst>
          </p:cNvPr>
          <p:cNvSpPr/>
          <p:nvPr/>
        </p:nvSpPr>
        <p:spPr>
          <a:xfrm>
            <a:off x="9746655" y="2527680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4A357C-F8A9-4F7E-B6B5-958AE001C9F3}"/>
              </a:ext>
            </a:extLst>
          </p:cNvPr>
          <p:cNvSpPr txBox="1"/>
          <p:nvPr/>
        </p:nvSpPr>
        <p:spPr>
          <a:xfrm>
            <a:off x="4293368" y="4084368"/>
            <a:ext cx="276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e2 = e1.getField()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C70CB-24E0-45E4-9EC6-D46AA4CD6CBD}"/>
              </a:ext>
            </a:extLst>
          </p:cNvPr>
          <p:cNvSpPr txBox="1"/>
          <p:nvPr/>
        </p:nvSpPr>
        <p:spPr>
          <a:xfrm>
            <a:off x="213679" y="2467570"/>
            <a:ext cx="1818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Begin transaction</a:t>
            </a:r>
          </a:p>
          <a:p>
            <a:r>
              <a:rPr lang="fr-FR" b="1" dirty="0"/>
              <a:t>@Transactional </a:t>
            </a:r>
          </a:p>
          <a:p>
            <a:r>
              <a:rPr lang="fr-FR" dirty="0" err="1"/>
              <a:t>method</a:t>
            </a:r>
            <a:r>
              <a:rPr lang="fr-FR" dirty="0"/>
              <a:t> () </a:t>
            </a:r>
            <a:r>
              <a:rPr lang="fr-FR" b="1" dirty="0"/>
              <a:t>{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B1E236-65A4-4A46-A9E6-495B8CBD2C9B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4253808" y="4075392"/>
            <a:ext cx="0" cy="183793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70A23B-4CD1-400E-8ABC-C34F48433DCA}"/>
              </a:ext>
            </a:extLst>
          </p:cNvPr>
          <p:cNvCxnSpPr>
            <a:cxnSpLocks/>
          </p:cNvCxnSpPr>
          <p:nvPr/>
        </p:nvCxnSpPr>
        <p:spPr>
          <a:xfrm>
            <a:off x="4628577" y="4543571"/>
            <a:ext cx="0" cy="135017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52B6F8C-7AA4-4522-B151-782E7FF92347}"/>
              </a:ext>
            </a:extLst>
          </p:cNvPr>
          <p:cNvCxnSpPr>
            <a:cxnSpLocks/>
          </p:cNvCxnSpPr>
          <p:nvPr/>
        </p:nvCxnSpPr>
        <p:spPr>
          <a:xfrm>
            <a:off x="5010865" y="5181676"/>
            <a:ext cx="0" cy="71206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CA3DF7E-69BE-4747-B949-16F5A3EF4B56}"/>
              </a:ext>
            </a:extLst>
          </p:cNvPr>
          <p:cNvSpPr txBox="1"/>
          <p:nvPr/>
        </p:nvSpPr>
        <p:spPr>
          <a:xfrm>
            <a:off x="213679" y="5266990"/>
            <a:ext cx="281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end transaction</a:t>
            </a:r>
          </a:p>
          <a:p>
            <a:r>
              <a:rPr lang="fr-FR" b="1" dirty="0"/>
              <a:t>} // </a:t>
            </a:r>
            <a:r>
              <a:rPr lang="fr-FR" b="1" dirty="0" err="1"/>
              <a:t>implicit</a:t>
            </a:r>
            <a:r>
              <a:rPr lang="fr-FR" b="1" dirty="0"/>
              <a:t> </a:t>
            </a:r>
            <a:r>
              <a:rPr lang="fr-FR" b="1" dirty="0" err="1"/>
              <a:t>try</a:t>
            </a:r>
            <a:r>
              <a:rPr lang="fr-FR" b="1" dirty="0"/>
              <a:t>-catch-</a:t>
            </a:r>
            <a:r>
              <a:rPr lang="fr-FR" b="1" dirty="0" err="1"/>
              <a:t>finally</a:t>
            </a:r>
            <a:endParaRPr lang="fr-FR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39DDEC-78CF-476B-963A-96A6AE7F8349}"/>
              </a:ext>
            </a:extLst>
          </p:cNvPr>
          <p:cNvSpPr txBox="1"/>
          <p:nvPr/>
        </p:nvSpPr>
        <p:spPr>
          <a:xfrm>
            <a:off x="4132993" y="6180458"/>
            <a:ext cx="5802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Entity</a:t>
            </a:r>
            <a:r>
              <a:rPr lang="fr-FR" sz="2400" dirty="0"/>
              <a:t> </a:t>
            </a:r>
            <a:r>
              <a:rPr lang="fr-FR" sz="2400" dirty="0" err="1"/>
              <a:t>lifecycle</a:t>
            </a:r>
            <a:r>
              <a:rPr lang="fr-FR" sz="2400" dirty="0"/>
              <a:t> ends </a:t>
            </a:r>
            <a:r>
              <a:rPr lang="fr-FR" sz="2400" dirty="0" err="1"/>
              <a:t>with</a:t>
            </a:r>
            <a:r>
              <a:rPr lang="fr-FR" sz="2400" dirty="0"/>
              <a:t> XA commit/rollback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0874B38-788B-49F5-AA40-53F1E0CDB550}"/>
              </a:ext>
            </a:extLst>
          </p:cNvPr>
          <p:cNvCxnSpPr/>
          <p:nvPr/>
        </p:nvCxnSpPr>
        <p:spPr>
          <a:xfrm>
            <a:off x="1446143" y="3200400"/>
            <a:ext cx="2161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Down 53">
            <a:extLst>
              <a:ext uri="{FF2B5EF4-FFF2-40B4-BE49-F238E27FC236}">
                <a16:creationId xmlns:a16="http://schemas.microsoft.com/office/drawing/2014/main" id="{CB24083C-B1AF-4A18-A27E-0906E2F9C79F}"/>
              </a:ext>
            </a:extLst>
          </p:cNvPr>
          <p:cNvSpPr/>
          <p:nvPr/>
        </p:nvSpPr>
        <p:spPr>
          <a:xfrm rot="1974966" flipV="1">
            <a:off x="9485473" y="4397323"/>
            <a:ext cx="300318" cy="1436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686072-47D4-4363-A18F-236D71DEA3D4}"/>
              </a:ext>
            </a:extLst>
          </p:cNvPr>
          <p:cNvSpPr txBox="1"/>
          <p:nvPr/>
        </p:nvSpPr>
        <p:spPr>
          <a:xfrm>
            <a:off x="5613085" y="5460734"/>
            <a:ext cx="339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prepareXA</a:t>
            </a:r>
            <a:r>
              <a:rPr lang="fr-FR" dirty="0"/>
              <a:t> =&gt; flush </a:t>
            </a:r>
            <a:r>
              <a:rPr lang="fr-FR" dirty="0" err="1"/>
              <a:t>Entity</a:t>
            </a:r>
            <a:r>
              <a:rPr lang="fr-FR" dirty="0"/>
              <a:t> changes</a:t>
            </a:r>
          </a:p>
          <a:p>
            <a:r>
              <a:rPr lang="fr-FR" dirty="0"/>
              <a:t>Commit XA =&gt; commit JDBC</a:t>
            </a:r>
          </a:p>
        </p:txBody>
      </p:sp>
      <p:sp>
        <p:nvSpPr>
          <p:cNvPr id="56" name="&quot;Not Allowed&quot; Symbol 55">
            <a:extLst>
              <a:ext uri="{FF2B5EF4-FFF2-40B4-BE49-F238E27FC236}">
                <a16:creationId xmlns:a16="http://schemas.microsoft.com/office/drawing/2014/main" id="{078BAC9B-5FEE-4819-8A20-56C7C4CFDF5B}"/>
              </a:ext>
            </a:extLst>
          </p:cNvPr>
          <p:cNvSpPr/>
          <p:nvPr/>
        </p:nvSpPr>
        <p:spPr>
          <a:xfrm>
            <a:off x="4098971" y="5913322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&quot;Not Allowed&quot; Symbol 57">
            <a:extLst>
              <a:ext uri="{FF2B5EF4-FFF2-40B4-BE49-F238E27FC236}">
                <a16:creationId xmlns:a16="http://schemas.microsoft.com/office/drawing/2014/main" id="{2298F0A2-545B-4327-ACDE-0E5B0C468942}"/>
              </a:ext>
            </a:extLst>
          </p:cNvPr>
          <p:cNvSpPr/>
          <p:nvPr/>
        </p:nvSpPr>
        <p:spPr>
          <a:xfrm>
            <a:off x="4480489" y="5913322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&quot;Not Allowed&quot; Symbol 58">
            <a:extLst>
              <a:ext uri="{FF2B5EF4-FFF2-40B4-BE49-F238E27FC236}">
                <a16:creationId xmlns:a16="http://schemas.microsoft.com/office/drawing/2014/main" id="{A381004F-0A89-4D80-8D74-544C173B916F}"/>
              </a:ext>
            </a:extLst>
          </p:cNvPr>
          <p:cNvSpPr/>
          <p:nvPr/>
        </p:nvSpPr>
        <p:spPr>
          <a:xfrm>
            <a:off x="4856028" y="5913729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73BCEE1-2EF9-48DC-ABB2-A29C23E84304}"/>
              </a:ext>
            </a:extLst>
          </p:cNvPr>
          <p:cNvCxnSpPr>
            <a:cxnSpLocks/>
          </p:cNvCxnSpPr>
          <p:nvPr/>
        </p:nvCxnSpPr>
        <p:spPr>
          <a:xfrm flipH="1">
            <a:off x="5162644" y="5532058"/>
            <a:ext cx="466563" cy="2463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8AFBD22-C1A9-4381-A7CA-15D4B2EB3D15}"/>
              </a:ext>
            </a:extLst>
          </p:cNvPr>
          <p:cNvCxnSpPr>
            <a:cxnSpLocks/>
          </p:cNvCxnSpPr>
          <p:nvPr/>
        </p:nvCxnSpPr>
        <p:spPr>
          <a:xfrm flipH="1" flipV="1">
            <a:off x="5162644" y="5835649"/>
            <a:ext cx="433988" cy="1553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878662-1765-40A2-B759-C12B5748FC2B}"/>
              </a:ext>
            </a:extLst>
          </p:cNvPr>
          <p:cNvCxnSpPr>
            <a:cxnSpLocks/>
          </p:cNvCxnSpPr>
          <p:nvPr/>
        </p:nvCxnSpPr>
        <p:spPr>
          <a:xfrm flipH="1">
            <a:off x="3711488" y="5741348"/>
            <a:ext cx="14196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4ABFA9-0584-4D94-AF34-CBD8DC98AD1D}"/>
              </a:ext>
            </a:extLst>
          </p:cNvPr>
          <p:cNvCxnSpPr>
            <a:cxnSpLocks/>
          </p:cNvCxnSpPr>
          <p:nvPr/>
        </p:nvCxnSpPr>
        <p:spPr>
          <a:xfrm>
            <a:off x="3028422" y="5741348"/>
            <a:ext cx="579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3A4C04A-B89E-43E4-A6C7-F9177F9487D1}"/>
              </a:ext>
            </a:extLst>
          </p:cNvPr>
          <p:cNvCxnSpPr>
            <a:cxnSpLocks/>
          </p:cNvCxnSpPr>
          <p:nvPr/>
        </p:nvCxnSpPr>
        <p:spPr>
          <a:xfrm flipH="1">
            <a:off x="3711487" y="5990994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956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2537</Words>
  <Application>Microsoft Office PowerPoint</Application>
  <PresentationFormat>Widescreen</PresentationFormat>
  <Paragraphs>405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Consolas</vt:lpstr>
      <vt:lpstr>Helvetica Neue</vt:lpstr>
      <vt:lpstr>Office Theme</vt:lpstr>
      <vt:lpstr>Part 5 : Entity to DTO Mapping</vt:lpstr>
      <vt:lpstr>Exposing DTO + API using Internal Entity  Mapping … entity2Dto  /  dto2Entity</vt:lpstr>
      <vt:lpstr>Naive (Not working) @Entity to JSON</vt:lpstr>
      <vt:lpstr>Why Not using 1 class Entity = DTO ?</vt:lpstr>
      <vt:lpstr>Example Entity class .. Do not export all</vt:lpstr>
      <vt:lpstr>1 Entity class &lt;-&gt;  Several specific DTO classes</vt:lpstr>
      <vt:lpstr>Entity -&gt; Projection DTOs = « Cutting » relations</vt:lpstr>
      <vt:lpstr>Reminder Part 2 … Entity lifecycle in Session</vt:lpstr>
      <vt:lpstr>Entity : Lifecycle managed by Session (Transaction)</vt:lpstr>
      <vt:lpstr>Copy Entity data to Transfer before Commit</vt:lpstr>
      <vt:lpstr>2 Rules :  a/ use DTOs != Entities   b/ use RestController != (Transactional) Service</vt:lpstr>
      <vt:lpstr>But it seems to works?? (in « normal » cases)</vt:lpstr>
      <vt:lpstr>Controller Method Pattern { unmarshal / delegate / marshall }</vt:lpstr>
      <vt:lpstr>PowerPoint Presentation</vt:lpstr>
      <vt:lpstr>SOLID  RestController   ….  S = Single  </vt:lpstr>
      <vt:lpstr>Typical CRUD Rest Controller</vt:lpstr>
      <vt:lpstr>Typical CRUD Transactional Service (1/2)</vt:lpstr>
      <vt:lpstr>Typical CRUD Service (2/2)  entity2Dto / dto2Entity</vt:lpstr>
      <vt:lpstr>entity2Dto / dto2Entity  using generic signature and « .class »</vt:lpstr>
      <vt:lpstr>Using Orika MapperFacade</vt:lpstr>
      <vt:lpstr>Orika</vt:lpstr>
      <vt:lpstr>https://github.com/orika-mapper/orika</vt:lpstr>
      <vt:lpstr>http://orika-mapper.github.io/orika-docs/</vt:lpstr>
      <vt:lpstr>Orika Intro … customizing Class Mapper</vt:lpstr>
      <vt:lpstr>Customizing… mapping different structures</vt:lpstr>
      <vt:lpstr>Customizing Properties Naming Conventions</vt:lpstr>
      <vt:lpstr>Customizer Mapper</vt:lpstr>
      <vt:lpstr>Custom Per Type Converter  (apply to all type1&lt;-&gt;type2 properties) </vt:lpstr>
      <vt:lpstr>Custom « new » Object Factory</vt:lpstr>
      <vt:lpstr>More customizations … Filter</vt:lpstr>
      <vt:lpstr>Code Generator Options</vt:lpstr>
      <vt:lpstr>Code Generated ??? YES !!!</vt:lpstr>
      <vt:lpstr>Javaassist + register ClassPool in ClassLoader</vt:lpstr>
      <vt:lpstr>Writing Generated Classes..</vt:lpstr>
      <vt:lpstr>First call map() =&gt; generating Mapper for (ClassA,ClassB)</vt:lpstr>
      <vt:lpstr>Generated code.. (file not visible in Eclipse?)</vt:lpstr>
      <vt:lpstr>Generated Code .. Source not visible in Eclipse</vt:lpstr>
      <vt:lpstr>Adding Source</vt:lpstr>
      <vt:lpstr>Debugging « Line Number » info not available! ( mode javaassist … switch to mode EclipseJdt ) </vt:lpstr>
      <vt:lpstr>Activating EclipseJdtCompilerStrategy </vt:lpstr>
      <vt:lpstr>Orika = the « Simpler, faster and better Java bean mapping framework»</vt:lpstr>
      <vt:lpstr>Orika Alternatives</vt:lpstr>
      <vt:lpstr>MapStruct (alternative chosen in Jhipster )</vt:lpstr>
      <vt:lpstr>https://github.com/mapstruct/mapstruct</vt:lpstr>
      <vt:lpstr>Orika … no findById in  Springboot/JPA ?</vt:lpstr>
      <vt:lpstr>Mapping Entity-DTO  +    Entity – ID  findById !! </vt:lpstr>
      <vt:lpstr>Reminder findById()  … unique Object in Session per Id</vt:lpstr>
      <vt:lpstr>Buggy code.. « new Entity(id) + mapper (un-customized) »</vt:lpstr>
      <vt:lpstr>do NOT use « new Entity(id) + mapper (un-customized) » need JPA merge?   … use  JPA findById() !! </vt:lpstr>
      <vt:lpstr>… BUG  return invalid after entity2dto …</vt:lpstr>
      <vt:lpstr>Sending invalid « id » not in DB  … 500 (in commit) instead of 400 (find in user code)</vt:lpstr>
      <vt:lpstr>Correct mapper with findById</vt:lpstr>
      <vt:lpstr>invalid « id » … bug in Hibernate  getById =&gt; {id=0}   BUG!!  findById =&gt; null  OK</vt:lpstr>
      <vt:lpstr>Getting correct 404 for invalid id</vt:lpstr>
      <vt:lpstr>Save + setRef  … without save(ref) (no « Cascade Create » )</vt:lpstr>
      <vt:lpstr>Mapper + Hibernate + Transaction</vt:lpstr>
      <vt:lpstr>More problems…</vt:lpstr>
      <vt:lpstr>DTO fields computation + transfer</vt:lpstr>
      <vt:lpstr>GraphQL to the rescue ..</vt:lpstr>
      <vt:lpstr>Not enough fields in Api DTO client loop to enrich.. 1+N network calls</vt:lpstr>
      <vt:lpstr>Too Many fields in (useless) detailed DTO … server-side loop 1+N JDBC requests</vt:lpstr>
      <vt:lpstr>By-Passing « Query » « Entity » then to « DTO » … direct Query with JOINs to DTOs</vt:lpstr>
      <vt:lpstr>Direct JPA QL to DTO (or even Native SQL to DTO )</vt:lpstr>
      <vt:lpstr>GraphQL specific query on client – Answer exact from Server</vt:lpstr>
      <vt:lpstr>GraphQL Main Features &amp; Benefits…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Design  Part 5 : Entity to DTO Mapping</dc:title>
  <dc:creator>arnaud.nauwynck@gmail.com</dc:creator>
  <cp:lastModifiedBy>arnaud.nauwynck@gmail.com</cp:lastModifiedBy>
  <cp:revision>3</cp:revision>
  <dcterms:created xsi:type="dcterms:W3CDTF">2022-02-03T17:33:59Z</dcterms:created>
  <dcterms:modified xsi:type="dcterms:W3CDTF">2022-02-03T17:49:03Z</dcterms:modified>
</cp:coreProperties>
</file>